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257" r:id="rId4"/>
    <p:sldId id="302" r:id="rId6"/>
    <p:sldId id="258" r:id="rId7"/>
    <p:sldId id="259" r:id="rId8"/>
    <p:sldId id="265" r:id="rId9"/>
    <p:sldId id="277" r:id="rId10"/>
    <p:sldId id="278" r:id="rId11"/>
    <p:sldId id="269" r:id="rId12"/>
    <p:sldId id="288" r:id="rId13"/>
    <p:sldId id="291" r:id="rId14"/>
    <p:sldId id="289" r:id="rId15"/>
    <p:sldId id="290" r:id="rId16"/>
    <p:sldId id="292" r:id="rId17"/>
    <p:sldId id="293" r:id="rId18"/>
    <p:sldId id="327" r:id="rId19"/>
    <p:sldId id="294" r:id="rId20"/>
    <p:sldId id="295" r:id="rId21"/>
    <p:sldId id="296" r:id="rId22"/>
    <p:sldId id="297" r:id="rId23"/>
    <p:sldId id="328" r:id="rId24"/>
    <p:sldId id="340" r:id="rId25"/>
    <p:sldId id="263" r:id="rId26"/>
    <p:sldId id="324" r:id="rId27"/>
    <p:sldId id="325" r:id="rId28"/>
    <p:sldId id="326" r:id="rId29"/>
    <p:sldId id="264" r:id="rId30"/>
    <p:sldId id="301" r:id="rId31"/>
    <p:sldId id="32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 S ABISHEK" initials="A" lastIdx="1" clrIdx="0"/>
  <p:cmAuthor id="2" name="Ace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0066FF"/>
    <a:srgbClr val="FF7C80"/>
    <a:srgbClr val="00FF00"/>
    <a:srgbClr val="D0CB0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78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3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104873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73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4873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3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06"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1048607"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08" name="Date Placeholder 3"/>
          <p:cNvSpPr>
            <a:spLocks noGrp="1"/>
          </p:cNvSpPr>
          <p:nvPr>
            <p:ph type="dt" sz="half" idx="10"/>
          </p:nvPr>
        </p:nvSpPr>
        <p:spPr/>
        <p:txBody>
          <a:bodyPr/>
          <a:lstStyle/>
          <a:p>
            <a:fld id="{CA03D9A9-E044-4028-91F7-6FD63A2E064B}" type="datetimeFigureOut">
              <a:rPr lang="en-IN" smtClean="0"/>
            </a:fld>
            <a:endParaRPr lang="en-IN"/>
          </a:p>
        </p:txBody>
      </p:sp>
      <p:sp>
        <p:nvSpPr>
          <p:cNvPr id="1048609" name="Footer Placeholder 4"/>
          <p:cNvSpPr>
            <a:spLocks noGrp="1"/>
          </p:cNvSpPr>
          <p:nvPr>
            <p:ph type="ftr" sz="quarter" idx="11"/>
          </p:nvPr>
        </p:nvSpPr>
        <p:spPr/>
        <p:txBody>
          <a:bodyPr/>
          <a:lstStyle/>
          <a:p>
            <a:endParaRPr lang="en-IN"/>
          </a:p>
        </p:txBody>
      </p:sp>
      <p:sp>
        <p:nvSpPr>
          <p:cNvPr id="1048610"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048611" name="Slide Number Placeholder 5"/>
          <p:cNvSpPr>
            <a:spLocks noGrp="1"/>
          </p:cNvSpPr>
          <p:nvPr>
            <p:ph type="sldNum" sz="quarter" idx="12"/>
          </p:nvPr>
        </p:nvSpPr>
        <p:spPr>
          <a:xfrm>
            <a:off x="531812" y="4529540"/>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99"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1048700"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701"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702" name="Footer Placeholder 4"/>
          <p:cNvSpPr>
            <a:spLocks noGrp="1"/>
          </p:cNvSpPr>
          <p:nvPr>
            <p:ph type="ftr" sz="quarter" idx="11"/>
          </p:nvPr>
        </p:nvSpPr>
        <p:spPr/>
        <p:txBody>
          <a:bodyPr/>
          <a:lstStyle/>
          <a:p>
            <a:endParaRPr lang="en-US" dirty="0"/>
          </a:p>
        </p:txBody>
      </p:sp>
      <p:sp>
        <p:nvSpPr>
          <p:cNvPr id="1048703"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04"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5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5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654"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55"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56" name="Footer Placeholder 4"/>
          <p:cNvSpPr>
            <a:spLocks noGrp="1"/>
          </p:cNvSpPr>
          <p:nvPr>
            <p:ph type="ftr" sz="quarter" idx="11"/>
          </p:nvPr>
        </p:nvSpPr>
        <p:spPr/>
        <p:txBody>
          <a:bodyPr/>
          <a:lstStyle/>
          <a:p>
            <a:endParaRPr lang="en-US" dirty="0"/>
          </a:p>
        </p:txBody>
      </p:sp>
      <p:sp>
        <p:nvSpPr>
          <p:cNvPr id="104865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58"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
        <p:nvSpPr>
          <p:cNvPr id="1048659"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048660"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93"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104869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69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96" name="Footer Placeholder 5"/>
          <p:cNvSpPr>
            <a:spLocks noGrp="1"/>
          </p:cNvSpPr>
          <p:nvPr>
            <p:ph type="ftr" sz="quarter" idx="11"/>
          </p:nvPr>
        </p:nvSpPr>
        <p:spPr/>
        <p:txBody>
          <a:bodyPr/>
          <a:lstStyle/>
          <a:p>
            <a:endParaRPr lang="en-US" dirty="0"/>
          </a:p>
        </p:txBody>
      </p:sp>
      <p:sp>
        <p:nvSpPr>
          <p:cNvPr id="1048697"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98"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43"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44"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64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646"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47" name="Footer Placeholder 5"/>
          <p:cNvSpPr>
            <a:spLocks noGrp="1"/>
          </p:cNvSpPr>
          <p:nvPr>
            <p:ph type="ftr" sz="quarter" idx="11"/>
          </p:nvPr>
        </p:nvSpPr>
        <p:spPr/>
        <p:txBody>
          <a:bodyPr/>
          <a:lstStyle/>
          <a:p>
            <a:endParaRPr lang="en-US" dirty="0"/>
          </a:p>
        </p:txBody>
      </p:sp>
      <p:sp>
        <p:nvSpPr>
          <p:cNvPr id="104864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49"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
        <p:nvSpPr>
          <p:cNvPr id="1048650"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048651"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71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1048713"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71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71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16" name="Footer Placeholder 5"/>
          <p:cNvSpPr>
            <a:spLocks noGrp="1"/>
          </p:cNvSpPr>
          <p:nvPr>
            <p:ph type="ftr" sz="quarter" idx="11"/>
          </p:nvPr>
        </p:nvSpPr>
        <p:spPr/>
        <p:txBody>
          <a:bodyPr/>
          <a:lstStyle/>
          <a:p>
            <a:endParaRPr lang="en-US" dirty="0"/>
          </a:p>
        </p:txBody>
      </p:sp>
      <p:sp>
        <p:nvSpPr>
          <p:cNvPr id="1048717"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8"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68" name="Title 1"/>
          <p:cNvSpPr>
            <a:spLocks noGrp="1"/>
          </p:cNvSpPr>
          <p:nvPr>
            <p:ph type="title"/>
          </p:nvPr>
        </p:nvSpPr>
        <p:spPr/>
        <p:txBody>
          <a:bodyPr/>
          <a:lstStyle/>
          <a:p>
            <a:r>
              <a:rPr lang="en-US"/>
              <a:t>Click to edit Master title style</a:t>
            </a:r>
            <a:endParaRPr lang="en-US" dirty="0"/>
          </a:p>
        </p:txBody>
      </p:sp>
      <p:sp>
        <p:nvSpPr>
          <p:cNvPr id="1048669"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0"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1" name="Footer Placeholder 4"/>
          <p:cNvSpPr>
            <a:spLocks noGrp="1"/>
          </p:cNvSpPr>
          <p:nvPr>
            <p:ph type="ftr" sz="quarter" idx="11"/>
          </p:nvPr>
        </p:nvSpPr>
        <p:spPr/>
        <p:txBody>
          <a:bodyPr/>
          <a:lstStyle/>
          <a:p>
            <a:endParaRPr lang="en-US" dirty="0"/>
          </a:p>
        </p:txBody>
      </p:sp>
      <p:sp>
        <p:nvSpPr>
          <p:cNvPr id="104867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73"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26"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1048727"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8"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729" name="Footer Placeholder 4"/>
          <p:cNvSpPr>
            <a:spLocks noGrp="1"/>
          </p:cNvSpPr>
          <p:nvPr>
            <p:ph type="ftr" sz="quarter" idx="11"/>
          </p:nvPr>
        </p:nvSpPr>
        <p:spPr/>
        <p:txBody>
          <a:bodyPr/>
          <a:lstStyle/>
          <a:p>
            <a:endParaRPr lang="en-US" dirty="0"/>
          </a:p>
        </p:txBody>
      </p:sp>
      <p:sp>
        <p:nvSpPr>
          <p:cNvPr id="104873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31"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06"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1048607"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08" name="Date Placeholder 3"/>
          <p:cNvSpPr>
            <a:spLocks noGrp="1"/>
          </p:cNvSpPr>
          <p:nvPr>
            <p:ph type="dt" sz="half" idx="10"/>
          </p:nvPr>
        </p:nvSpPr>
        <p:spPr/>
        <p:txBody>
          <a:bodyPr/>
          <a:lstStyle/>
          <a:p>
            <a:fld id="{CA03D9A9-E044-4028-91F7-6FD63A2E064B}" type="datetimeFigureOut">
              <a:rPr lang="en-IN" smtClean="0"/>
            </a:fld>
            <a:endParaRPr lang="en-IN"/>
          </a:p>
        </p:txBody>
      </p:sp>
      <p:sp>
        <p:nvSpPr>
          <p:cNvPr id="1048609" name="Footer Placeholder 4"/>
          <p:cNvSpPr>
            <a:spLocks noGrp="1"/>
          </p:cNvSpPr>
          <p:nvPr>
            <p:ph type="ftr" sz="quarter" idx="11"/>
          </p:nvPr>
        </p:nvSpPr>
        <p:spPr/>
        <p:txBody>
          <a:bodyPr/>
          <a:lstStyle/>
          <a:p>
            <a:endParaRPr lang="en-IN"/>
          </a:p>
        </p:txBody>
      </p:sp>
      <p:sp>
        <p:nvSpPr>
          <p:cNvPr id="1048610"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048611" name="Slide Number Placeholder 5"/>
          <p:cNvSpPr>
            <a:spLocks noGrp="1"/>
          </p:cNvSpPr>
          <p:nvPr>
            <p:ph type="sldNum" sz="quarter" idx="12"/>
          </p:nvPr>
        </p:nvSpPr>
        <p:spPr>
          <a:xfrm>
            <a:off x="531812" y="4529540"/>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6"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1048617"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18"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19" name="Footer Placeholder 4"/>
          <p:cNvSpPr>
            <a:spLocks noGrp="1"/>
          </p:cNvSpPr>
          <p:nvPr>
            <p:ph type="ftr" sz="quarter" idx="11"/>
          </p:nvPr>
        </p:nvSpPr>
        <p:spPr/>
        <p:txBody>
          <a:bodyPr/>
          <a:lstStyle/>
          <a:p>
            <a:endParaRPr lang="en-US" dirty="0"/>
          </a:p>
        </p:txBody>
      </p:sp>
      <p:sp>
        <p:nvSpPr>
          <p:cNvPr id="104862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21"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4"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1048675"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76"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7" name="Footer Placeholder 4"/>
          <p:cNvSpPr>
            <a:spLocks noGrp="1"/>
          </p:cNvSpPr>
          <p:nvPr>
            <p:ph type="ftr" sz="quarter" idx="11"/>
          </p:nvPr>
        </p:nvSpPr>
        <p:spPr/>
        <p:txBody>
          <a:bodyPr/>
          <a:lstStyle/>
          <a:p>
            <a:endParaRPr lang="en-US" dirty="0"/>
          </a:p>
        </p:txBody>
      </p:sp>
      <p:sp>
        <p:nvSpPr>
          <p:cNvPr id="1048678"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79"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16"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1048617"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18"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19" name="Footer Placeholder 4"/>
          <p:cNvSpPr>
            <a:spLocks noGrp="1"/>
          </p:cNvSpPr>
          <p:nvPr>
            <p:ph type="ftr" sz="quarter" idx="11"/>
          </p:nvPr>
        </p:nvSpPr>
        <p:spPr/>
        <p:txBody>
          <a:bodyPr/>
          <a:lstStyle/>
          <a:p>
            <a:endParaRPr lang="en-US" dirty="0"/>
          </a:p>
        </p:txBody>
      </p:sp>
      <p:sp>
        <p:nvSpPr>
          <p:cNvPr id="104862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21"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05" name="Title 7"/>
          <p:cNvSpPr>
            <a:spLocks noGrp="1"/>
          </p:cNvSpPr>
          <p:nvPr>
            <p:ph type="title"/>
          </p:nvPr>
        </p:nvSpPr>
        <p:spPr/>
        <p:txBody>
          <a:bodyPr/>
          <a:lstStyle/>
          <a:p>
            <a:r>
              <a:rPr lang="en-US"/>
              <a:t>Click to edit Master title style</a:t>
            </a:r>
            <a:endParaRPr lang="en-US" dirty="0"/>
          </a:p>
        </p:txBody>
      </p:sp>
      <p:sp>
        <p:nvSpPr>
          <p:cNvPr id="1048706"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7"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8"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1" name="Slide Number Placeholder 5"/>
          <p:cNvSpPr>
            <a:spLocks noGrp="1"/>
          </p:cNvSpPr>
          <p:nvPr>
            <p:ph type="sldNum" sz="quarter" idx="12"/>
          </p:nvPr>
        </p:nvSpPr>
        <p:spPr>
          <a:xfrm>
            <a:off x="531812" y="787782"/>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80" name="Title 9"/>
          <p:cNvSpPr>
            <a:spLocks noGrp="1"/>
          </p:cNvSpPr>
          <p:nvPr>
            <p:ph type="title"/>
          </p:nvPr>
        </p:nvSpPr>
        <p:spPr/>
        <p:txBody>
          <a:bodyPr/>
          <a:lstStyle/>
          <a:p>
            <a:r>
              <a:rPr lang="en-US"/>
              <a:t>Click to edit Master title style</a:t>
            </a:r>
            <a:endParaRPr lang="en-US" dirty="0"/>
          </a:p>
        </p:txBody>
      </p:sp>
      <p:sp>
        <p:nvSpPr>
          <p:cNvPr id="1048681"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82"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3"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84"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5"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1048686" name="Footer Placeholder 7"/>
          <p:cNvSpPr>
            <a:spLocks noGrp="1"/>
          </p:cNvSpPr>
          <p:nvPr>
            <p:ph type="ftr" sz="quarter" idx="11"/>
          </p:nvPr>
        </p:nvSpPr>
        <p:spPr/>
        <p:txBody>
          <a:bodyPr/>
          <a:lstStyle/>
          <a:p>
            <a:endParaRPr lang="en-US" dirty="0"/>
          </a:p>
        </p:txBody>
      </p:sp>
      <p:sp>
        <p:nvSpPr>
          <p:cNvPr id="104868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88" name="Slide Number Placeholder 5"/>
          <p:cNvSpPr>
            <a:spLocks noGrp="1"/>
          </p:cNvSpPr>
          <p:nvPr>
            <p:ph type="sldNum" sz="quarter" idx="12"/>
          </p:nvPr>
        </p:nvSpPr>
        <p:spPr>
          <a:xfrm>
            <a:off x="531812" y="787782"/>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8" name="Title 1"/>
          <p:cNvSpPr>
            <a:spLocks noGrp="1"/>
          </p:cNvSpPr>
          <p:nvPr>
            <p:ph type="title"/>
          </p:nvPr>
        </p:nvSpPr>
        <p:spPr/>
        <p:txBody>
          <a:bodyPr/>
          <a:lstStyle/>
          <a:p>
            <a:r>
              <a:rPr lang="en-US"/>
              <a:t>Click to edit Master title style</a:t>
            </a:r>
            <a:endParaRPr lang="en-US" dirty="0"/>
          </a:p>
        </p:txBody>
      </p:sp>
      <p:sp>
        <p:nvSpPr>
          <p:cNvPr id="1048639"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1048640" name="Footer Placeholder 3"/>
          <p:cNvSpPr>
            <a:spLocks noGrp="1"/>
          </p:cNvSpPr>
          <p:nvPr>
            <p:ph type="ftr" sz="quarter" idx="11"/>
          </p:nvPr>
        </p:nvSpPr>
        <p:spPr/>
        <p:txBody>
          <a:bodyPr/>
          <a:lstStyle/>
          <a:p>
            <a:endParaRPr lang="en-US" dirty="0"/>
          </a:p>
        </p:txBody>
      </p:sp>
      <p:sp>
        <p:nvSpPr>
          <p:cNvPr id="104864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42" name="Slide Number Placeholder 4"/>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9"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1048690" name="Footer Placeholder 2"/>
          <p:cNvSpPr>
            <a:spLocks noGrp="1"/>
          </p:cNvSpPr>
          <p:nvPr>
            <p:ph type="ftr" sz="quarter" idx="11"/>
          </p:nvPr>
        </p:nvSpPr>
        <p:spPr/>
        <p:txBody>
          <a:bodyPr/>
          <a:lstStyle/>
          <a:p>
            <a:endParaRPr lang="en-US" dirty="0"/>
          </a:p>
        </p:txBody>
      </p:sp>
      <p:sp>
        <p:nvSpPr>
          <p:cNvPr id="104869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92" name="Slide Number Placeholder 3"/>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9"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1048720"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1"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22"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23" name="Footer Placeholder 5"/>
          <p:cNvSpPr>
            <a:spLocks noGrp="1"/>
          </p:cNvSpPr>
          <p:nvPr>
            <p:ph type="ftr" sz="quarter" idx="11"/>
          </p:nvPr>
        </p:nvSpPr>
        <p:spPr/>
        <p:txBody>
          <a:bodyPr/>
          <a:lstStyle/>
          <a:p>
            <a:endParaRPr lang="en-US" dirty="0"/>
          </a:p>
        </p:txBody>
      </p:sp>
      <p:sp>
        <p:nvSpPr>
          <p:cNvPr id="1048724"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25" name="Slide Number Placeholder 6"/>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61"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1048662"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63"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64"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65" name="Footer Placeholder 5"/>
          <p:cNvSpPr>
            <a:spLocks noGrp="1"/>
          </p:cNvSpPr>
          <p:nvPr>
            <p:ph type="ftr" sz="quarter" idx="11"/>
          </p:nvPr>
        </p:nvSpPr>
        <p:spPr/>
        <p:txBody>
          <a:bodyPr/>
          <a:lstStyle/>
          <a:p>
            <a:endParaRPr lang="en-US" dirty="0"/>
          </a:p>
        </p:txBody>
      </p:sp>
      <p:sp>
        <p:nvSpPr>
          <p:cNvPr id="1048666"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67"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1048699"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1048700"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701"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702" name="Footer Placeholder 4"/>
          <p:cNvSpPr>
            <a:spLocks noGrp="1"/>
          </p:cNvSpPr>
          <p:nvPr>
            <p:ph type="ftr" sz="quarter" idx="11"/>
          </p:nvPr>
        </p:nvSpPr>
        <p:spPr/>
        <p:txBody>
          <a:bodyPr/>
          <a:lstStyle/>
          <a:p>
            <a:endParaRPr lang="en-US" dirty="0"/>
          </a:p>
        </p:txBody>
      </p:sp>
      <p:sp>
        <p:nvSpPr>
          <p:cNvPr id="1048703"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04"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04865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5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654"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55"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56" name="Footer Placeholder 4"/>
          <p:cNvSpPr>
            <a:spLocks noGrp="1"/>
          </p:cNvSpPr>
          <p:nvPr>
            <p:ph type="ftr" sz="quarter" idx="11"/>
          </p:nvPr>
        </p:nvSpPr>
        <p:spPr/>
        <p:txBody>
          <a:bodyPr/>
          <a:lstStyle/>
          <a:p>
            <a:endParaRPr lang="en-US" dirty="0"/>
          </a:p>
        </p:txBody>
      </p:sp>
      <p:sp>
        <p:nvSpPr>
          <p:cNvPr id="1048657"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58"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
        <p:nvSpPr>
          <p:cNvPr id="1048659"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048660"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1048693"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104869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69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96" name="Footer Placeholder 5"/>
          <p:cNvSpPr>
            <a:spLocks noGrp="1"/>
          </p:cNvSpPr>
          <p:nvPr>
            <p:ph type="ftr" sz="quarter" idx="11"/>
          </p:nvPr>
        </p:nvSpPr>
        <p:spPr/>
        <p:txBody>
          <a:bodyPr/>
          <a:lstStyle/>
          <a:p>
            <a:endParaRPr lang="en-US" dirty="0"/>
          </a:p>
        </p:txBody>
      </p:sp>
      <p:sp>
        <p:nvSpPr>
          <p:cNvPr id="1048697"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98"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048643"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048644"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645"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646"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47" name="Footer Placeholder 5"/>
          <p:cNvSpPr>
            <a:spLocks noGrp="1"/>
          </p:cNvSpPr>
          <p:nvPr>
            <p:ph type="ftr" sz="quarter" idx="11"/>
          </p:nvPr>
        </p:nvSpPr>
        <p:spPr/>
        <p:txBody>
          <a:bodyPr/>
          <a:lstStyle/>
          <a:p>
            <a:endParaRPr lang="en-US" dirty="0"/>
          </a:p>
        </p:txBody>
      </p:sp>
      <p:sp>
        <p:nvSpPr>
          <p:cNvPr id="1048648"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49"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
        <p:nvSpPr>
          <p:cNvPr id="1048650"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048651"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74"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1048675"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1048676"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7" name="Footer Placeholder 4"/>
          <p:cNvSpPr>
            <a:spLocks noGrp="1"/>
          </p:cNvSpPr>
          <p:nvPr>
            <p:ph type="ftr" sz="quarter" idx="11"/>
          </p:nvPr>
        </p:nvSpPr>
        <p:spPr/>
        <p:txBody>
          <a:bodyPr/>
          <a:lstStyle/>
          <a:p>
            <a:endParaRPr lang="en-US" dirty="0"/>
          </a:p>
        </p:txBody>
      </p:sp>
      <p:sp>
        <p:nvSpPr>
          <p:cNvPr id="1048678"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79" name="Slide Number Placeholder 5"/>
          <p:cNvSpPr>
            <a:spLocks noGrp="1"/>
          </p:cNvSpPr>
          <p:nvPr>
            <p:ph type="sldNum" sz="quarter" idx="12"/>
          </p:nvPr>
        </p:nvSpPr>
        <p:spPr>
          <a:xfrm>
            <a:off x="531812" y="3244139"/>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104871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1048713"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lvl2pPr>
            <a:lvl3pPr marL="914400" indent="0">
              <a:buFontTx/>
              <a:buNone/>
            </a:lvl3pPr>
            <a:lvl4pPr marL="1371600" indent="0">
              <a:buFontTx/>
              <a:buNone/>
            </a:lvl4pPr>
            <a:lvl5pPr marL="1828800" indent="0">
              <a:buFontTx/>
              <a:buNone/>
            </a:lvl5pPr>
          </a:lstStyle>
          <a:p>
            <a:pPr lvl="0"/>
            <a:r>
              <a:rPr lang="en-US"/>
              <a:t>Click to edit Master text styles</a:t>
            </a:r>
            <a:endParaRPr lang="en-US"/>
          </a:p>
        </p:txBody>
      </p:sp>
      <p:sp>
        <p:nvSpPr>
          <p:cNvPr id="104871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104871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16" name="Footer Placeholder 5"/>
          <p:cNvSpPr>
            <a:spLocks noGrp="1"/>
          </p:cNvSpPr>
          <p:nvPr>
            <p:ph type="ftr" sz="quarter" idx="11"/>
          </p:nvPr>
        </p:nvSpPr>
        <p:spPr/>
        <p:txBody>
          <a:bodyPr/>
          <a:lstStyle/>
          <a:p>
            <a:endParaRPr lang="en-US" dirty="0"/>
          </a:p>
        </p:txBody>
      </p:sp>
      <p:sp>
        <p:nvSpPr>
          <p:cNvPr id="1048717"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8"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68" name="Title 1"/>
          <p:cNvSpPr>
            <a:spLocks noGrp="1"/>
          </p:cNvSpPr>
          <p:nvPr>
            <p:ph type="title"/>
          </p:nvPr>
        </p:nvSpPr>
        <p:spPr/>
        <p:txBody>
          <a:bodyPr/>
          <a:lstStyle/>
          <a:p>
            <a:r>
              <a:rPr lang="en-US"/>
              <a:t>Click to edit Master title style</a:t>
            </a:r>
            <a:endParaRPr lang="en-US" dirty="0"/>
          </a:p>
        </p:txBody>
      </p:sp>
      <p:sp>
        <p:nvSpPr>
          <p:cNvPr id="1048669"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70"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671" name="Footer Placeholder 4"/>
          <p:cNvSpPr>
            <a:spLocks noGrp="1"/>
          </p:cNvSpPr>
          <p:nvPr>
            <p:ph type="ftr" sz="quarter" idx="11"/>
          </p:nvPr>
        </p:nvSpPr>
        <p:spPr/>
        <p:txBody>
          <a:bodyPr/>
          <a:lstStyle/>
          <a:p>
            <a:endParaRPr lang="en-US" dirty="0"/>
          </a:p>
        </p:txBody>
      </p:sp>
      <p:sp>
        <p:nvSpPr>
          <p:cNvPr id="104867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73"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26"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1048727"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8"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1048729" name="Footer Placeholder 4"/>
          <p:cNvSpPr>
            <a:spLocks noGrp="1"/>
          </p:cNvSpPr>
          <p:nvPr>
            <p:ph type="ftr" sz="quarter" idx="11"/>
          </p:nvPr>
        </p:nvSpPr>
        <p:spPr/>
        <p:txBody>
          <a:bodyPr/>
          <a:lstStyle/>
          <a:p>
            <a:endParaRPr lang="en-US" dirty="0"/>
          </a:p>
        </p:txBody>
      </p:sp>
      <p:sp>
        <p:nvSpPr>
          <p:cNvPr id="104873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31" name="Slide Number Placeholder 5"/>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05" name="Title 7"/>
          <p:cNvSpPr>
            <a:spLocks noGrp="1"/>
          </p:cNvSpPr>
          <p:nvPr>
            <p:ph type="title"/>
          </p:nvPr>
        </p:nvSpPr>
        <p:spPr/>
        <p:txBody>
          <a:bodyPr/>
          <a:lstStyle/>
          <a:p>
            <a:r>
              <a:rPr lang="en-US"/>
              <a:t>Click to edit Master title style</a:t>
            </a:r>
            <a:endParaRPr lang="en-US" dirty="0"/>
          </a:p>
        </p:txBody>
      </p:sp>
      <p:sp>
        <p:nvSpPr>
          <p:cNvPr id="1048706"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7"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08"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09" name="Footer Placeholder 5"/>
          <p:cNvSpPr>
            <a:spLocks noGrp="1"/>
          </p:cNvSpPr>
          <p:nvPr>
            <p:ph type="ftr" sz="quarter" idx="11"/>
          </p:nvPr>
        </p:nvSpPr>
        <p:spPr/>
        <p:txBody>
          <a:bodyPr/>
          <a:lstStyle/>
          <a:p>
            <a:endParaRPr lang="en-US" dirty="0"/>
          </a:p>
        </p:txBody>
      </p:sp>
      <p:sp>
        <p:nvSpPr>
          <p:cNvPr id="10487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11" name="Slide Number Placeholder 5"/>
          <p:cNvSpPr>
            <a:spLocks noGrp="1"/>
          </p:cNvSpPr>
          <p:nvPr>
            <p:ph type="sldNum" sz="quarter" idx="12"/>
          </p:nvPr>
        </p:nvSpPr>
        <p:spPr>
          <a:xfrm>
            <a:off x="531812" y="787782"/>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80" name="Title 9"/>
          <p:cNvSpPr>
            <a:spLocks noGrp="1"/>
          </p:cNvSpPr>
          <p:nvPr>
            <p:ph type="title"/>
          </p:nvPr>
        </p:nvSpPr>
        <p:spPr/>
        <p:txBody>
          <a:bodyPr/>
          <a:lstStyle/>
          <a:p>
            <a:r>
              <a:rPr lang="en-US"/>
              <a:t>Click to edit Master title style</a:t>
            </a:r>
            <a:endParaRPr lang="en-US" dirty="0"/>
          </a:p>
        </p:txBody>
      </p:sp>
      <p:sp>
        <p:nvSpPr>
          <p:cNvPr id="1048681"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82"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3"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48684"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5"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1048686" name="Footer Placeholder 7"/>
          <p:cNvSpPr>
            <a:spLocks noGrp="1"/>
          </p:cNvSpPr>
          <p:nvPr>
            <p:ph type="ftr" sz="quarter" idx="11"/>
          </p:nvPr>
        </p:nvSpPr>
        <p:spPr/>
        <p:txBody>
          <a:bodyPr/>
          <a:lstStyle/>
          <a:p>
            <a:endParaRPr lang="en-US" dirty="0"/>
          </a:p>
        </p:txBody>
      </p:sp>
      <p:sp>
        <p:nvSpPr>
          <p:cNvPr id="104868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88" name="Slide Number Placeholder 5"/>
          <p:cNvSpPr>
            <a:spLocks noGrp="1"/>
          </p:cNvSpPr>
          <p:nvPr>
            <p:ph type="sldNum" sz="quarter" idx="12"/>
          </p:nvPr>
        </p:nvSpPr>
        <p:spPr>
          <a:xfrm>
            <a:off x="531812" y="787782"/>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8" name="Title 1"/>
          <p:cNvSpPr>
            <a:spLocks noGrp="1"/>
          </p:cNvSpPr>
          <p:nvPr>
            <p:ph type="title"/>
          </p:nvPr>
        </p:nvSpPr>
        <p:spPr/>
        <p:txBody>
          <a:bodyPr/>
          <a:lstStyle/>
          <a:p>
            <a:r>
              <a:rPr lang="en-US"/>
              <a:t>Click to edit Master title style</a:t>
            </a:r>
            <a:endParaRPr lang="en-US" dirty="0"/>
          </a:p>
        </p:txBody>
      </p:sp>
      <p:sp>
        <p:nvSpPr>
          <p:cNvPr id="1048639"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1048640" name="Footer Placeholder 3"/>
          <p:cNvSpPr>
            <a:spLocks noGrp="1"/>
          </p:cNvSpPr>
          <p:nvPr>
            <p:ph type="ftr" sz="quarter" idx="11"/>
          </p:nvPr>
        </p:nvSpPr>
        <p:spPr/>
        <p:txBody>
          <a:bodyPr/>
          <a:lstStyle/>
          <a:p>
            <a:endParaRPr lang="en-US" dirty="0"/>
          </a:p>
        </p:txBody>
      </p:sp>
      <p:sp>
        <p:nvSpPr>
          <p:cNvPr id="104864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42" name="Slide Number Placeholder 4"/>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89"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1048690" name="Footer Placeholder 2"/>
          <p:cNvSpPr>
            <a:spLocks noGrp="1"/>
          </p:cNvSpPr>
          <p:nvPr>
            <p:ph type="ftr" sz="quarter" idx="11"/>
          </p:nvPr>
        </p:nvSpPr>
        <p:spPr/>
        <p:txBody>
          <a:bodyPr/>
          <a:lstStyle/>
          <a:p>
            <a:endParaRPr lang="en-US" dirty="0"/>
          </a:p>
        </p:txBody>
      </p:sp>
      <p:sp>
        <p:nvSpPr>
          <p:cNvPr id="1048691"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92" name="Slide Number Placeholder 3"/>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9"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1048720"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721"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722"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723" name="Footer Placeholder 5"/>
          <p:cNvSpPr>
            <a:spLocks noGrp="1"/>
          </p:cNvSpPr>
          <p:nvPr>
            <p:ph type="ftr" sz="quarter" idx="11"/>
          </p:nvPr>
        </p:nvSpPr>
        <p:spPr/>
        <p:txBody>
          <a:bodyPr/>
          <a:lstStyle/>
          <a:p>
            <a:endParaRPr lang="en-US" dirty="0"/>
          </a:p>
        </p:txBody>
      </p:sp>
      <p:sp>
        <p:nvSpPr>
          <p:cNvPr id="1048724"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725" name="Slide Number Placeholder 6"/>
          <p:cNvSpPr>
            <a:spLocks noGrp="1"/>
          </p:cNvSpPr>
          <p:nvPr>
            <p:ph type="sldNum" sz="quarter" idx="12"/>
          </p:nvPr>
        </p:nvSpPr>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61"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1048662"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048663"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048664"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1048665" name="Footer Placeholder 5"/>
          <p:cNvSpPr>
            <a:spLocks noGrp="1"/>
          </p:cNvSpPr>
          <p:nvPr>
            <p:ph type="ftr" sz="quarter" idx="11"/>
          </p:nvPr>
        </p:nvSpPr>
        <p:spPr/>
        <p:txBody>
          <a:bodyPr/>
          <a:lstStyle/>
          <a:p>
            <a:endParaRPr lang="en-US" dirty="0"/>
          </a:p>
        </p:txBody>
      </p:sp>
      <p:sp>
        <p:nvSpPr>
          <p:cNvPr id="1048666"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48667" name="Slide Number Placeholder 6"/>
          <p:cNvSpPr>
            <a:spLocks noGrp="1"/>
          </p:cNvSpPr>
          <p:nvPr>
            <p:ph type="sldNum" sz="quarter" idx="12"/>
          </p:nvPr>
        </p:nvSpPr>
        <p:spPr>
          <a:xfrm>
            <a:off x="531812" y="4983087"/>
            <a:ext cx="779767" cy="365125"/>
          </a:xfrm>
        </p:spPr>
        <p:txBody>
          <a:bodyPr/>
          <a:lstStyle/>
          <a:p>
            <a:fld id="{73E3F415-66CE-4411-A110-87AE902831CF}" type="slidenum">
              <a:rPr lang="en-IN" smtClean="0"/>
            </a:fld>
            <a:endParaRPr lang="en-IN"/>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7" Type="http://schemas.openxmlformats.org/officeDocument/2006/relationships/theme" Target="../theme/theme2.xml"/><Relationship Id="rId16" Type="http://schemas.openxmlformats.org/officeDocument/2006/relationships/slideLayout" Target="../slideLayouts/slideLayout32.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1" name="Group 22"/>
          <p:cNvGrpSpPr/>
          <p:nvPr/>
        </p:nvGrpSpPr>
        <p:grpSpPr>
          <a:xfrm>
            <a:off x="1" y="228600"/>
            <a:ext cx="2851516" cy="6638628"/>
            <a:chOff x="2487613" y="285750"/>
            <a:chExt cx="2428875" cy="5654676"/>
          </a:xfrm>
        </p:grpSpPr>
        <p:sp>
          <p:nvSpPr>
            <p:cNvPr id="1048576"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577"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578"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579"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580"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581"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582"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583"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584"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585"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586"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587"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 name="Group 9"/>
          <p:cNvGrpSpPr/>
          <p:nvPr/>
        </p:nvGrpSpPr>
        <p:grpSpPr>
          <a:xfrm>
            <a:off x="27221" y="-786"/>
            <a:ext cx="2356674" cy="6854039"/>
            <a:chOff x="6627813" y="194833"/>
            <a:chExt cx="1952625" cy="5678918"/>
          </a:xfrm>
        </p:grpSpPr>
        <p:sp>
          <p:nvSpPr>
            <p:cNvPr id="1048588"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589"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590"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591"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592"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593"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594"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595"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596"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597"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598"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599"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600"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601"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602"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03"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1048604"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1048605"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3E3F415-66CE-4411-A110-87AE902831C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fade thruBlk="1"/>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1" name="Group 22"/>
          <p:cNvGrpSpPr/>
          <p:nvPr/>
        </p:nvGrpSpPr>
        <p:grpSpPr>
          <a:xfrm>
            <a:off x="1" y="228600"/>
            <a:ext cx="2851516" cy="6638628"/>
            <a:chOff x="2487613" y="285750"/>
            <a:chExt cx="2428875" cy="5654676"/>
          </a:xfrm>
        </p:grpSpPr>
        <p:sp>
          <p:nvSpPr>
            <p:cNvPr id="1048576"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577"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578"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579"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580"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581"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582"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583"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584"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585"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586"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587"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 name="Group 9"/>
          <p:cNvGrpSpPr/>
          <p:nvPr/>
        </p:nvGrpSpPr>
        <p:grpSpPr>
          <a:xfrm>
            <a:off x="27221" y="-786"/>
            <a:ext cx="2356674" cy="6854039"/>
            <a:chOff x="6627813" y="194833"/>
            <a:chExt cx="1952625" cy="5678918"/>
          </a:xfrm>
        </p:grpSpPr>
        <p:sp>
          <p:nvSpPr>
            <p:cNvPr id="1048588"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589"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590"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591"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592"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593"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594"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595"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596"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597"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598"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599"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600"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601"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48602"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03"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1048604"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1048605"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3E3F415-66CE-4411-A110-87AE902831C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ransition>
    <p:fade thruBlk="1"/>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microsoft.com/office/2007/relationships/media" Target="../media/media1.mp4"/><Relationship Id="rId1" Type="http://schemas.openxmlformats.org/officeDocument/2006/relationships/video" Target="../media/media1.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hyperlink" Target="https://ijarsct.co.in/May3i8.html" TargetMode="Externa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hyperlink" Target="https://developer.mozillz.org/en-US/docs/" TargetMode="External"/><Relationship Id="rId2" Type="http://schemas.openxmlformats.org/officeDocument/2006/relationships/hyperlink" Target="https://www.codegrepper.com/" TargetMode="External"/><Relationship Id="rId1" Type="http://schemas.openxmlformats.org/officeDocument/2006/relationships/hyperlink" Target="https://stackoverflow.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Title 1"/>
          <p:cNvSpPr>
            <a:spLocks noGrp="1"/>
          </p:cNvSpPr>
          <p:nvPr>
            <p:ph type="ctrTitle"/>
          </p:nvPr>
        </p:nvSpPr>
        <p:spPr>
          <a:xfrm>
            <a:off x="2245360" y="1159510"/>
            <a:ext cx="7985760" cy="618490"/>
          </a:xfrm>
        </p:spPr>
        <p:txBody>
          <a:bodyPr>
            <a:noAutofit/>
          </a:bodyPr>
          <a:lstStyle/>
          <a:p>
            <a:pPr algn="ctr"/>
            <a:r>
              <a:rPr lang="en-IN" altLang="en-US" sz="3200" b="1" dirty="0">
                <a:solidFill>
                  <a:schemeClr val="accent1">
                    <a:lumMod val="75000"/>
                  </a:schemeClr>
                </a:solidFill>
                <a:latin typeface="Times New Roman" panose="02020603050405020304" pitchFamily="18" charset="0"/>
                <a:cs typeface="Times New Roman" panose="02020603050405020304" pitchFamily="18" charset="0"/>
              </a:rPr>
              <a:t>I N F O B O T</a:t>
            </a:r>
            <a:br>
              <a:rPr lang="en-IN" altLang="en-US" sz="3200" b="1" dirty="0">
                <a:solidFill>
                  <a:schemeClr val="accent1">
                    <a:lumMod val="75000"/>
                  </a:schemeClr>
                </a:solidFill>
                <a:latin typeface="Times New Roman" panose="02020603050405020304" pitchFamily="18" charset="0"/>
                <a:cs typeface="Times New Roman" panose="02020603050405020304" pitchFamily="18" charset="0"/>
              </a:rPr>
            </a:br>
            <a:r>
              <a:rPr lang="en-IN" altLang="en-US"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a:t>
            </a:r>
            <a:r>
              <a:rPr lang="en-US" altLang="en-I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WEB</a:t>
            </a:r>
            <a:r>
              <a:rPr lang="en-I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BASED CHATBOT </a:t>
            </a:r>
            <a:endParaRPr lang="en-IN" sz="32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endParaRPr>
          </a:p>
        </p:txBody>
      </p:sp>
      <p:sp>
        <p:nvSpPr>
          <p:cNvPr id="1048613" name="Subtitle 2"/>
          <p:cNvSpPr>
            <a:spLocks noGrp="1"/>
          </p:cNvSpPr>
          <p:nvPr>
            <p:ph type="subTitle" idx="1"/>
          </p:nvPr>
        </p:nvSpPr>
        <p:spPr>
          <a:xfrm>
            <a:off x="993140" y="4828540"/>
            <a:ext cx="11198860" cy="3387725"/>
          </a:xfrm>
        </p:spPr>
        <p:txBody>
          <a:bodyPr>
            <a:noAutofit/>
          </a:bodyPr>
          <a:lstStyle/>
          <a:p>
            <a:pPr algn="r"/>
            <a:r>
              <a:rPr lang="en-IN" sz="1600" b="1" dirty="0"/>
              <a:t>     </a:t>
            </a:r>
            <a:r>
              <a:rPr lang="en-US" altLang="en-IN" sz="1600" b="1" dirty="0"/>
              <a:t> 		                                                         	         </a:t>
            </a:r>
            <a:r>
              <a:rPr lang="en-US" altLang="en-IN" sz="1600" b="1" dirty="0">
                <a:solidFill>
                  <a:schemeClr val="accent6">
                    <a:lumMod val="75000"/>
                  </a:schemeClr>
                </a:solidFill>
                <a:latin typeface="Times New Roman" panose="02020603050405020304" pitchFamily="18" charset="0"/>
                <a:cs typeface="Times New Roman" panose="02020603050405020304" pitchFamily="18" charset="0"/>
              </a:rPr>
              <a:t>  </a:t>
            </a:r>
            <a:r>
              <a:rPr lang="en-US" altLang="en-IN" sz="1600" b="1" dirty="0">
                <a:solidFill>
                  <a:schemeClr val="accent6">
                    <a:lumMod val="75000"/>
                  </a:schemeClr>
                </a:solidFill>
                <a:latin typeface="Times New Roman" panose="02020603050405020304" pitchFamily="18" charset="0"/>
                <a:cs typeface="Times New Roman" panose="02020603050405020304" pitchFamily="18" charset="0"/>
              </a:rPr>
              <a:t>PRESENTED BY</a:t>
            </a:r>
            <a:r>
              <a:rPr lang="en-IN" sz="1600" b="1" dirty="0">
                <a:solidFill>
                  <a:schemeClr val="accent6">
                    <a:lumMod val="75000"/>
                  </a:schemeClr>
                </a:solidFill>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 </a:t>
            </a:r>
            <a:endParaRPr lang="en-IN" sz="1600" b="1" dirty="0">
              <a:latin typeface="Times New Roman" panose="02020603050405020304" pitchFamily="18" charset="0"/>
              <a:cs typeface="Times New Roman" panose="02020603050405020304" pitchFamily="18" charset="0"/>
            </a:endParaRPr>
          </a:p>
          <a:p>
            <a:pPr algn="r"/>
            <a:r>
              <a:rPr lang="en-IN" sz="1600" b="1" dirty="0">
                <a:solidFill>
                  <a:schemeClr val="tx1"/>
                </a:solidFill>
                <a:latin typeface="Times New Roman" panose="02020603050405020304" pitchFamily="18" charset="0"/>
                <a:cs typeface="Times New Roman" panose="02020603050405020304" pitchFamily="18" charset="0"/>
              </a:rPr>
              <a:t>A.</a:t>
            </a:r>
            <a:r>
              <a:rPr lang="en-US" altLang="en-IN" sz="1600" b="1" dirty="0">
                <a:solidFill>
                  <a:schemeClr val="tx1"/>
                </a:solidFill>
                <a:latin typeface="Times New Roman" panose="02020603050405020304" pitchFamily="18" charset="0"/>
                <a:cs typeface="Times New Roman" panose="02020603050405020304" pitchFamily="18" charset="0"/>
              </a:rPr>
              <a:t>S. ABISHEK - 813819205004</a:t>
            </a:r>
            <a:endParaRPr lang="en-US" altLang="en-IN" sz="1600" b="1" dirty="0">
              <a:solidFill>
                <a:schemeClr val="tx1"/>
              </a:solidFill>
              <a:latin typeface="Times New Roman" panose="02020603050405020304" pitchFamily="18" charset="0"/>
              <a:cs typeface="Times New Roman" panose="02020603050405020304" pitchFamily="18" charset="0"/>
            </a:endParaRPr>
          </a:p>
          <a:p>
            <a:pPr algn="r"/>
            <a:r>
              <a:rPr lang="en-IN" altLang="en-US" sz="1600" b="1" dirty="0">
                <a:solidFill>
                  <a:schemeClr val="tx1"/>
                </a:solidFill>
                <a:latin typeface="Times New Roman" panose="02020603050405020304" pitchFamily="18" charset="0"/>
                <a:cs typeface="Times New Roman" panose="02020603050405020304" pitchFamily="18" charset="0"/>
                <a:sym typeface="+mn-ea"/>
              </a:rPr>
              <a:t>S.R. HARSHAVARTHAN</a:t>
            </a:r>
            <a:r>
              <a:rPr lang="en-IN" sz="1600" b="1" dirty="0">
                <a:solidFill>
                  <a:schemeClr val="tx1"/>
                </a:solidFill>
                <a:latin typeface="Times New Roman" panose="02020603050405020304" pitchFamily="18" charset="0"/>
                <a:cs typeface="Times New Roman" panose="02020603050405020304" pitchFamily="18" charset="0"/>
                <a:sym typeface="+mn-ea"/>
              </a:rPr>
              <a:t> - 813819205020</a:t>
            </a:r>
            <a:endParaRPr lang="en-IN" sz="1600" b="1" dirty="0">
              <a:solidFill>
                <a:schemeClr val="tx1"/>
              </a:solidFill>
              <a:latin typeface="Times New Roman" panose="02020603050405020304" pitchFamily="18" charset="0"/>
              <a:cs typeface="Times New Roman" panose="02020603050405020304" pitchFamily="18" charset="0"/>
            </a:endParaRPr>
          </a:p>
          <a:p>
            <a:pPr algn="r"/>
            <a:r>
              <a:rPr lang="en-IN" sz="1600" b="1" dirty="0">
                <a:solidFill>
                  <a:schemeClr val="tx1"/>
                </a:solidFill>
                <a:latin typeface="Times New Roman" panose="02020603050405020304" pitchFamily="18" charset="0"/>
                <a:cs typeface="Times New Roman" panose="02020603050405020304" pitchFamily="18" charset="0"/>
              </a:rPr>
              <a:t>														</a:t>
            </a:r>
            <a:r>
              <a:rPr lang="en-IN" sz="1600" b="1" dirty="0">
                <a:solidFill>
                  <a:schemeClr val="tx1"/>
                </a:solidFill>
                <a:latin typeface="Times New Roman" panose="02020603050405020304" pitchFamily="18" charset="0"/>
                <a:cs typeface="Times New Roman" panose="02020603050405020304" pitchFamily="18" charset="0"/>
                <a:sym typeface="+mn-ea"/>
              </a:rPr>
              <a:t>A.RA</a:t>
            </a:r>
            <a:r>
              <a:rPr lang="en-US" altLang="en-IN" sz="1600" b="1" dirty="0">
                <a:solidFill>
                  <a:schemeClr val="tx1"/>
                </a:solidFill>
                <a:latin typeface="Times New Roman" panose="02020603050405020304" pitchFamily="18" charset="0"/>
                <a:cs typeface="Times New Roman" panose="02020603050405020304" pitchFamily="18" charset="0"/>
                <a:sym typeface="+mn-ea"/>
              </a:rPr>
              <a:t>TNAKUMAR - 813819205051</a:t>
            </a:r>
            <a:endParaRPr lang="en-IN" sz="1600" b="1" dirty="0">
              <a:solidFill>
                <a:schemeClr val="tx1"/>
              </a:solidFill>
              <a:latin typeface="Times New Roman" panose="02020603050405020304" pitchFamily="18" charset="0"/>
              <a:cs typeface="Times New Roman" panose="02020603050405020304" pitchFamily="18" charset="0"/>
            </a:endParaRPr>
          </a:p>
          <a:p>
            <a:pPr algn="r"/>
            <a:r>
              <a:rPr lang="en-IN" sz="1600" b="1" dirty="0">
                <a:solidFill>
                  <a:schemeClr val="tx1"/>
                </a:solidFill>
                <a:latin typeface="Times New Roman" panose="02020603050405020304" pitchFamily="18" charset="0"/>
                <a:cs typeface="Times New Roman" panose="02020603050405020304" pitchFamily="18" charset="0"/>
              </a:rPr>
              <a:t>														</a:t>
            </a:r>
            <a:r>
              <a:rPr lang="en-US" altLang="en-IN" sz="1600" b="1" dirty="0">
                <a:solidFill>
                  <a:schemeClr val="tx1"/>
                </a:solidFill>
                <a:latin typeface="Times New Roman" panose="02020603050405020304" pitchFamily="18" charset="0"/>
                <a:cs typeface="Times New Roman" panose="02020603050405020304" pitchFamily="18" charset="0"/>
              </a:rPr>
              <a:t>	</a:t>
            </a:r>
            <a:r>
              <a:rPr lang="en-IN" altLang="en-US" sz="1600" b="1" dirty="0">
                <a:solidFill>
                  <a:schemeClr val="tx1"/>
                </a:solidFill>
                <a:latin typeface="Times New Roman" panose="02020603050405020304" pitchFamily="18" charset="0"/>
                <a:cs typeface="Times New Roman" panose="02020603050405020304" pitchFamily="18" charset="0"/>
              </a:rPr>
              <a:t>SEENI ARIVAZHAKAN - 813819205053</a:t>
            </a:r>
            <a:endParaRPr lang="en-IN" altLang="en-US" sz="1600" b="1" dirty="0">
              <a:solidFill>
                <a:schemeClr val="tx1"/>
              </a:solidFill>
              <a:latin typeface="Times New Roman" panose="02020603050405020304" pitchFamily="18" charset="0"/>
              <a:cs typeface="Times New Roman" panose="02020603050405020304" pitchFamily="18" charset="0"/>
            </a:endParaRPr>
          </a:p>
          <a:p>
            <a:pPr algn="r"/>
            <a:endParaRPr lang="en-IN" altLang="en-US" sz="1600" b="1" dirty="0">
              <a:latin typeface="Times New Roman" panose="02020603050405020304" pitchFamily="18" charset="0"/>
              <a:cs typeface="Times New Roman" panose="02020603050405020304" pitchFamily="18" charset="0"/>
            </a:endParaRPr>
          </a:p>
          <a:p>
            <a:pPr algn="r"/>
            <a:r>
              <a:rPr lang="en-US" altLang="en-IN" sz="1600" b="1" dirty="0"/>
              <a:t>,</a:t>
            </a:r>
            <a:r>
              <a:rPr lang="en-IN" sz="1600" b="1" dirty="0"/>
              <a:t>                                                                                                                                         </a:t>
            </a:r>
            <a:endParaRPr lang="en-IN" sz="1600" b="1" dirty="0"/>
          </a:p>
          <a:p>
            <a:pPr algn="r"/>
            <a:endParaRPr lang="en-IN" sz="1600" b="1" dirty="0"/>
          </a:p>
        </p:txBody>
      </p:sp>
      <p:sp>
        <p:nvSpPr>
          <p:cNvPr id="1048615" name="Text Box 7"/>
          <p:cNvSpPr txBox="1"/>
          <p:nvPr/>
        </p:nvSpPr>
        <p:spPr>
          <a:xfrm>
            <a:off x="2813050" y="2113280"/>
            <a:ext cx="7559040" cy="429895"/>
          </a:xfrm>
          <a:prstGeom prst="rect">
            <a:avLst/>
          </a:prstGeom>
          <a:noFill/>
        </p:spPr>
        <p:txBody>
          <a:bodyPr wrap="square" rtlCol="0">
            <a:spAutoFit/>
          </a:bodyPr>
          <a:lstStyle/>
          <a:p>
            <a:pPr algn="ctr"/>
            <a:r>
              <a:rPr lang="en-US" sz="2200" b="1">
                <a:latin typeface="Times New Roman" panose="02020603050405020304" pitchFamily="18" charset="0"/>
                <a:cs typeface="Times New Roman" panose="02020603050405020304" pitchFamily="18" charset="0"/>
              </a:rPr>
              <a:t>DEPARTMENT OF </a:t>
            </a:r>
            <a:r>
              <a:rPr lang="en-US" sz="2200" b="1">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a:t>
            </a:r>
            <a:r>
              <a:rPr lang="en-US" sz="2200" b="1">
                <a:latin typeface="Times New Roman" panose="02020603050405020304" pitchFamily="18" charset="0"/>
                <a:cs typeface="Times New Roman" panose="02020603050405020304" pitchFamily="18" charset="0"/>
              </a:rPr>
              <a:t>NFORMATION </a:t>
            </a:r>
            <a:r>
              <a:rPr lang="en-US" sz="2200" b="1">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a:t>
            </a:r>
            <a:r>
              <a:rPr lang="en-US" sz="2200" b="1">
                <a:latin typeface="Times New Roman" panose="02020603050405020304" pitchFamily="18" charset="0"/>
                <a:cs typeface="Times New Roman" panose="02020603050405020304" pitchFamily="18" charset="0"/>
              </a:rPr>
              <a:t>ECHNOLOGY</a:t>
            </a:r>
            <a:endParaRPr lang="en-US" sz="2200" b="1">
              <a:latin typeface="Times New Roman" panose="02020603050405020304" pitchFamily="18" charset="0"/>
              <a:cs typeface="Times New Roman" panose="02020603050405020304" pitchFamily="18" charset="0"/>
            </a:endParaRPr>
          </a:p>
        </p:txBody>
      </p:sp>
      <p:pic>
        <p:nvPicPr>
          <p:cNvPr id="2097152" name="Picture 6" descr="PhotoGrid_Plus_1623230791627"/>
          <p:cNvPicPr>
            <a:picLocks noChangeAspect="1"/>
          </p:cNvPicPr>
          <p:nvPr/>
        </p:nvPicPr>
        <p:blipFill>
          <a:blip r:embed="rId1"/>
          <a:srcRect l="5327" t="3602" r="80810" b="84713"/>
          <a:stretch>
            <a:fillRect/>
          </a:stretch>
        </p:blipFill>
        <p:spPr>
          <a:xfrm>
            <a:off x="1229360" y="280035"/>
            <a:ext cx="1205230" cy="1217295"/>
          </a:xfrm>
          <a:prstGeom prst="ellipse">
            <a:avLst/>
          </a:prstGeom>
        </p:spPr>
      </p:pic>
      <p:pic>
        <p:nvPicPr>
          <p:cNvPr id="2097153" name="Picture 8" descr="PhotoGrid_Plus_1623230791627"/>
          <p:cNvPicPr>
            <a:picLocks noChangeAspect="1"/>
          </p:cNvPicPr>
          <p:nvPr/>
        </p:nvPicPr>
        <p:blipFill>
          <a:blip r:embed="rId1"/>
          <a:srcRect l="10104" t="37343" r="80266" b="54519"/>
          <a:stretch>
            <a:fillRect/>
          </a:stretch>
        </p:blipFill>
        <p:spPr>
          <a:xfrm>
            <a:off x="10405745" y="390525"/>
            <a:ext cx="1189990" cy="1200785"/>
          </a:xfrm>
          <a:prstGeom prst="ellipse">
            <a:avLst/>
          </a:prstGeom>
        </p:spPr>
      </p:pic>
      <p:sp>
        <p:nvSpPr>
          <p:cNvPr id="2" name="Text Box 1"/>
          <p:cNvSpPr txBox="1"/>
          <p:nvPr/>
        </p:nvSpPr>
        <p:spPr>
          <a:xfrm>
            <a:off x="1886585" y="4813935"/>
            <a:ext cx="3960495" cy="645160"/>
          </a:xfrm>
          <a:prstGeom prst="rect">
            <a:avLst/>
          </a:prstGeom>
          <a:noFill/>
        </p:spPr>
        <p:txBody>
          <a:bodyPr wrap="square" rtlCol="0">
            <a:spAutoFit/>
          </a:bodyPr>
          <a:p>
            <a:pPr algn="r"/>
            <a:endParaRPr lang="en-US" altLang="en-IN" b="1" dirty="0">
              <a:solidFill>
                <a:schemeClr val="tx1"/>
              </a:solidFill>
              <a:latin typeface="Times New Roman" panose="02020603050405020304" pitchFamily="18" charset="0"/>
              <a:cs typeface="Times New Roman" panose="02020603050405020304" pitchFamily="18" charset="0"/>
              <a:sym typeface="+mn-ea"/>
            </a:endParaRPr>
          </a:p>
          <a:p>
            <a:endParaRPr lang="en-US"/>
          </a:p>
        </p:txBody>
      </p:sp>
      <p:sp>
        <p:nvSpPr>
          <p:cNvPr id="3" name="Text Box 2"/>
          <p:cNvSpPr txBox="1"/>
          <p:nvPr/>
        </p:nvSpPr>
        <p:spPr>
          <a:xfrm>
            <a:off x="1886585" y="4813935"/>
            <a:ext cx="3526790" cy="1660525"/>
          </a:xfrm>
          <a:prstGeom prst="rect">
            <a:avLst/>
          </a:prstGeom>
          <a:noFill/>
        </p:spPr>
        <p:txBody>
          <a:bodyPr wrap="none" rtlCol="0">
            <a:spAutoFit/>
          </a:bodyPr>
          <a:p>
            <a:pPr>
              <a:lnSpc>
                <a:spcPct val="150000"/>
              </a:lnSpc>
            </a:pPr>
            <a:r>
              <a:rPr lang="en-US" sz="1600" b="1">
                <a:solidFill>
                  <a:schemeClr val="accent6">
                    <a:lumMod val="75000"/>
                  </a:schemeClr>
                </a:solidFill>
                <a:latin typeface="Times New Roman" panose="02020603050405020304" pitchFamily="18" charset="0"/>
                <a:cs typeface="Times New Roman" panose="02020603050405020304" pitchFamily="18" charset="0"/>
              </a:rPr>
              <a:t>NAME OF THE GUIDE:</a:t>
            </a:r>
            <a:endParaRPr lang="en-US" sz="1600" b="1">
              <a:solidFill>
                <a:schemeClr val="accent6">
                  <a:lumMod val="75000"/>
                </a:schemeClr>
              </a:solidFill>
              <a:latin typeface="Times New Roman" panose="02020603050405020304" pitchFamily="18" charset="0"/>
              <a:cs typeface="Times New Roman" panose="02020603050405020304" pitchFamily="18" charset="0"/>
            </a:endParaRPr>
          </a:p>
          <a:p>
            <a:pPr>
              <a:lnSpc>
                <a:spcPct val="150000"/>
              </a:lnSpc>
            </a:pPr>
            <a:r>
              <a:rPr lang="en-US" sz="1600" b="1">
                <a:latin typeface="Times New Roman" panose="02020603050405020304" pitchFamily="18" charset="0"/>
                <a:cs typeface="Times New Roman" panose="02020603050405020304" pitchFamily="18" charset="0"/>
              </a:rPr>
              <a:t>Ms.J.SANGEETHAPRIYA.,M.TECH.</a:t>
            </a:r>
            <a:endParaRPr lang="en-US" sz="1600" b="1">
              <a:latin typeface="Times New Roman" panose="02020603050405020304" pitchFamily="18" charset="0"/>
              <a:cs typeface="Times New Roman" panose="02020603050405020304" pitchFamily="18" charset="0"/>
            </a:endParaRPr>
          </a:p>
          <a:p>
            <a:pPr>
              <a:lnSpc>
                <a:spcPct val="150000"/>
              </a:lnSpc>
            </a:pPr>
            <a:r>
              <a:rPr lang="en-US" b="1">
                <a:latin typeface="Times New Roman" panose="02020603050405020304" pitchFamily="18" charset="0"/>
                <a:cs typeface="Times New Roman" panose="02020603050405020304" pitchFamily="18" charset="0"/>
              </a:rPr>
              <a:t>Assistant Professor,</a:t>
            </a:r>
            <a:endParaRPr lang="en-US" b="1">
              <a:latin typeface="Times New Roman" panose="02020603050405020304" pitchFamily="18" charset="0"/>
              <a:cs typeface="Times New Roman" panose="02020603050405020304" pitchFamily="18" charset="0"/>
            </a:endParaRPr>
          </a:p>
          <a:p>
            <a:pPr>
              <a:lnSpc>
                <a:spcPct val="150000"/>
              </a:lnSpc>
            </a:pPr>
            <a:r>
              <a:rPr lang="en-US" b="1">
                <a:latin typeface="Times New Roman" panose="02020603050405020304" pitchFamily="18" charset="0"/>
                <a:cs typeface="Times New Roman" panose="02020603050405020304" pitchFamily="18" charset="0"/>
              </a:rPr>
              <a:t>Information Technology</a:t>
            </a:r>
            <a:r>
              <a:rPr 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MODULES AND IT’S DESCRIPTION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588895" y="2133600"/>
            <a:ext cx="8143240" cy="1308735"/>
          </a:xfrm>
        </p:spPr>
        <p:txBody>
          <a:bodyPr/>
          <a:p>
            <a:pPr marL="0" indent="0" algn="just">
              <a:lnSpc>
                <a:spcPct val="130000"/>
              </a:lnSpc>
              <a:buNone/>
            </a:pPr>
            <a:r>
              <a:rPr lang="en-US" b="1">
                <a:solidFill>
                  <a:schemeClr val="tx1"/>
                </a:solidFill>
                <a:latin typeface="Times New Roman" panose="02020603050405020304" pitchFamily="18" charset="0"/>
                <a:cs typeface="Times New Roman" panose="02020603050405020304" pitchFamily="18" charset="0"/>
              </a:rPr>
              <a:t>Multi-Language:</a:t>
            </a:r>
            <a:r>
              <a:rPr lang="en-US"/>
              <a:t> </a:t>
            </a:r>
            <a:r>
              <a:rPr lang="en-US">
                <a:solidFill>
                  <a:schemeClr val="tx1"/>
                </a:solidFill>
                <a:latin typeface="Times New Roman" panose="02020603050405020304" pitchFamily="18" charset="0"/>
                <a:cs typeface="Times New Roman" panose="02020603050405020304" pitchFamily="18" charset="0"/>
              </a:rPr>
              <a:t>The user can select the language as per their preference and the enters their query.The chatbot produces the response based on the user preferred language.</a:t>
            </a:r>
            <a:r>
              <a:rPr lang="en-US"/>
              <a:t> </a:t>
            </a:r>
            <a:endParaRPr lang="en-US"/>
          </a:p>
        </p:txBody>
      </p:sp>
      <p:pic>
        <p:nvPicPr>
          <p:cNvPr id="4" name="Content Placeholder 3" descr="C:\Users\A S ABISHEK\OneDrive\Pictures\Screenshots\Screenshot (225).pngScreenshot (225)"/>
          <p:cNvPicPr>
            <a:picLocks noChangeAspect="1"/>
          </p:cNvPicPr>
          <p:nvPr>
            <p:ph sz="half" idx="2"/>
          </p:nvPr>
        </p:nvPicPr>
        <p:blipFill>
          <a:blip r:embed="rId1"/>
          <a:srcRect l="31672" t="46026" r="29187" b="19090"/>
          <a:stretch>
            <a:fillRect/>
          </a:stretch>
        </p:blipFill>
        <p:spPr>
          <a:xfrm>
            <a:off x="2919730" y="3456940"/>
            <a:ext cx="7256780" cy="3112770"/>
          </a:xfrm>
          <a:prstGeom prst="rect">
            <a:avLst/>
          </a:prstGeom>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MODULES AND IT’S DESCRIPTION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588895" y="2133600"/>
            <a:ext cx="8143240" cy="1308735"/>
          </a:xfrm>
        </p:spPr>
        <p:txBody>
          <a:bodyPr/>
          <a:p>
            <a:pPr marL="0" indent="0" algn="just">
              <a:lnSpc>
                <a:spcPct val="130000"/>
              </a:lnSpc>
              <a:buNone/>
            </a:pPr>
            <a:r>
              <a:rPr lang="en-US" b="1">
                <a:solidFill>
                  <a:schemeClr val="tx1"/>
                </a:solidFill>
                <a:latin typeface="Times New Roman" panose="02020603050405020304" pitchFamily="18" charset="0"/>
                <a:cs typeface="Times New Roman" panose="02020603050405020304" pitchFamily="18" charset="0"/>
              </a:rPr>
              <a:t>Admin:</a:t>
            </a:r>
            <a:r>
              <a:rPr lang="en-US"/>
              <a:t> </a:t>
            </a:r>
            <a:r>
              <a:rPr lang="en-US">
                <a:solidFill>
                  <a:schemeClr val="tx1"/>
                </a:solidFill>
                <a:latin typeface="Times New Roman" panose="02020603050405020304" pitchFamily="18" charset="0"/>
                <a:cs typeface="Times New Roman" panose="02020603050405020304" pitchFamily="18" charset="0"/>
              </a:rPr>
              <a:t>The admin enters the login credentials and can modify the datasets.</a:t>
            </a:r>
            <a:r>
              <a:rPr lang="en-US"/>
              <a:t> </a:t>
            </a:r>
            <a:endParaRPr lang="en-US"/>
          </a:p>
        </p:txBody>
      </p:sp>
      <p:pic>
        <p:nvPicPr>
          <p:cNvPr id="4" name="Content Placeholder 3" descr="C:\Users\A S ABISHEK\OneDrive\Pictures\Screenshots\Screenshot (227).pngScreenshot (227)"/>
          <p:cNvPicPr>
            <a:picLocks noChangeAspect="1"/>
          </p:cNvPicPr>
          <p:nvPr>
            <p:ph sz="half" idx="2"/>
          </p:nvPr>
        </p:nvPicPr>
        <p:blipFill>
          <a:blip r:embed="rId1"/>
          <a:srcRect l="25765" t="41763" r="61159" b="27997"/>
          <a:stretch>
            <a:fillRect/>
          </a:stretch>
        </p:blipFill>
        <p:spPr>
          <a:xfrm>
            <a:off x="3430905" y="3109595"/>
            <a:ext cx="1983740" cy="2974975"/>
          </a:xfrm>
          <a:prstGeom prst="rect">
            <a:avLst/>
          </a:prstGeom>
        </p:spPr>
      </p:pic>
      <p:pic>
        <p:nvPicPr>
          <p:cNvPr id="6" name="Content Placeholder 3" descr="C:\Users\A S ABISHEK\OneDrive\Pictures\Screenshots\Screenshot (227).pngScreenshot (227)"/>
          <p:cNvPicPr>
            <a:picLocks noChangeAspect="1"/>
          </p:cNvPicPr>
          <p:nvPr/>
        </p:nvPicPr>
        <p:blipFill>
          <a:blip r:embed="rId1"/>
          <a:srcRect l="50334" t="41763" r="28336" b="27997"/>
          <a:stretch>
            <a:fillRect/>
          </a:stretch>
        </p:blipFill>
        <p:spPr>
          <a:xfrm>
            <a:off x="5414645" y="3109595"/>
            <a:ext cx="3235960" cy="2974975"/>
          </a:xfrm>
          <a:prstGeom prst="rect">
            <a:avLst/>
          </a:prstGeom>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MODULES AND IT’S DESCRIPTION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588895" y="2133600"/>
            <a:ext cx="8143240" cy="1308735"/>
          </a:xfrm>
        </p:spPr>
        <p:txBody>
          <a:bodyPr/>
          <a:p>
            <a:pPr marL="0" indent="0" algn="just">
              <a:lnSpc>
                <a:spcPct val="130000"/>
              </a:lnSpc>
              <a:buNone/>
            </a:pPr>
            <a:r>
              <a:rPr lang="en-US" b="1">
                <a:solidFill>
                  <a:schemeClr val="tx1"/>
                </a:solidFill>
                <a:latin typeface="Times New Roman" panose="02020603050405020304" pitchFamily="18" charset="0"/>
                <a:cs typeface="Times New Roman" panose="02020603050405020304" pitchFamily="18" charset="0"/>
              </a:rPr>
              <a:t>Speech Recognition:</a:t>
            </a:r>
            <a:r>
              <a:rPr lang="en-US"/>
              <a:t> </a:t>
            </a:r>
            <a:r>
              <a:rPr lang="en-US">
                <a:solidFill>
                  <a:schemeClr val="tx1"/>
                </a:solidFill>
                <a:latin typeface="Times New Roman" panose="02020603050405020304" pitchFamily="18" charset="0"/>
                <a:cs typeface="Times New Roman" panose="02020603050405020304" pitchFamily="18" charset="0"/>
              </a:rPr>
              <a:t>The user can give the query as speech and the chatbot produces the response as both in speech and also as text.</a:t>
            </a:r>
            <a:r>
              <a:rPr lang="en-US"/>
              <a:t> </a:t>
            </a:r>
            <a:endParaRPr lang="en-US"/>
          </a:p>
        </p:txBody>
      </p:sp>
      <p:pic>
        <p:nvPicPr>
          <p:cNvPr id="4" name="Content Placeholder 3" descr="C:\Users\A S ABISHEK\OneDrive\Pictures\Screenshots\Screenshot (224).pngScreenshot (224)"/>
          <p:cNvPicPr>
            <a:picLocks noChangeAspect="1"/>
          </p:cNvPicPr>
          <p:nvPr>
            <p:ph sz="half" idx="2"/>
          </p:nvPr>
        </p:nvPicPr>
        <p:blipFill>
          <a:blip r:embed="rId1"/>
          <a:srcRect l="28901" t="42721" r="29453" b="20862"/>
          <a:stretch>
            <a:fillRect/>
          </a:stretch>
        </p:blipFill>
        <p:spPr>
          <a:xfrm>
            <a:off x="3515995" y="3242310"/>
            <a:ext cx="6289040" cy="2973705"/>
          </a:xfrm>
          <a:prstGeom prst="rect">
            <a:avLst/>
          </a:prstGeom>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49999" y="639350"/>
            <a:ext cx="8911687" cy="1280890"/>
          </a:xfrm>
        </p:spPr>
        <p:txBody>
          <a:bodyPr/>
          <a:p>
            <a:r>
              <a:rPr lang="en-US">
                <a:latin typeface="Times New Roman" panose="02020603050405020304" pitchFamily="18" charset="0"/>
                <a:cs typeface="Times New Roman" panose="02020603050405020304" pitchFamily="18" charset="0"/>
              </a:rPr>
              <a:t>I</a:t>
            </a:r>
            <a:r>
              <a:rPr lang="en-IN" altLang="en-US">
                <a:latin typeface="Times New Roman" panose="02020603050405020304" pitchFamily="18" charset="0"/>
                <a:cs typeface="Times New Roman" panose="02020603050405020304" pitchFamily="18" charset="0"/>
              </a:rPr>
              <a:t>MPLEMENTATION</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2592705" y="1329690"/>
            <a:ext cx="4313555" cy="415290"/>
          </a:xfrm>
        </p:spPr>
        <p:txBody>
          <a:bodyPr>
            <a:noAutofit/>
          </a:bodyPr>
          <a:p>
            <a:pPr marL="0" indent="0">
              <a:buNone/>
            </a:pPr>
            <a:r>
              <a:rPr lang="en-US" sz="2800">
                <a:solidFill>
                  <a:schemeClr val="tx1"/>
                </a:solidFill>
                <a:latin typeface="Times New Roman" panose="02020603050405020304" pitchFamily="18" charset="0"/>
                <a:cs typeface="Times New Roman" panose="02020603050405020304" pitchFamily="18" charset="0"/>
              </a:rPr>
              <a:t>Code:</a:t>
            </a: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WhatsApp Image 2023-04-09 at 11.03.02 AM"/>
          <p:cNvPicPr>
            <a:picLocks noChangeAspect="1"/>
          </p:cNvPicPr>
          <p:nvPr>
            <p:ph sz="half" idx="1"/>
          </p:nvPr>
        </p:nvPicPr>
        <p:blipFill>
          <a:blip r:embed="rId1"/>
          <a:stretch>
            <a:fillRect/>
          </a:stretch>
        </p:blipFill>
        <p:spPr>
          <a:xfrm>
            <a:off x="3112135" y="2038350"/>
            <a:ext cx="8115935" cy="4417060"/>
          </a:xfrm>
          <a:prstGeom prst="rect">
            <a:avLst/>
          </a:prstGeom>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2592705" y="1343660"/>
            <a:ext cx="4313555" cy="415290"/>
          </a:xfrm>
        </p:spPr>
        <p:txBody>
          <a:bodyPr>
            <a:noAutofit/>
          </a:bodyPr>
          <a:p>
            <a:pPr marL="0" indent="0">
              <a:buNone/>
            </a:pPr>
            <a:r>
              <a:rPr lang="en-US" sz="2800">
                <a:solidFill>
                  <a:schemeClr val="tx1"/>
                </a:solidFill>
                <a:latin typeface="Times New Roman" panose="02020603050405020304" pitchFamily="18" charset="0"/>
                <a:cs typeface="Times New Roman" panose="02020603050405020304" pitchFamily="18" charset="0"/>
              </a:rPr>
              <a:t>Data Training:</a:t>
            </a: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C:\Users\A S ABISHEK\Downloads\WhatsApp Image 2023-04-09 at 11.03.06 AM.jpegWhatsApp Image 2023-04-09 at 11.03.06 AM"/>
          <p:cNvPicPr>
            <a:picLocks noChangeAspect="1"/>
          </p:cNvPicPr>
          <p:nvPr>
            <p:ph sz="half" idx="1"/>
          </p:nvPr>
        </p:nvPicPr>
        <p:blipFill>
          <a:blip r:embed="rId1"/>
          <a:srcRect/>
          <a:stretch>
            <a:fillRect/>
          </a:stretch>
        </p:blipFill>
        <p:spPr>
          <a:xfrm>
            <a:off x="3238500" y="2038350"/>
            <a:ext cx="8416290" cy="4417060"/>
          </a:xfrm>
          <a:prstGeom prst="rect">
            <a:avLst/>
          </a:prstGeom>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2" descr="Screenshot (21)"/>
          <p:cNvPicPr>
            <a:picLocks noChangeAspect="1"/>
          </p:cNvPicPr>
          <p:nvPr>
            <p:ph sz="half" idx="2"/>
          </p:nvPr>
        </p:nvPicPr>
        <p:blipFill>
          <a:blip r:embed="rId1"/>
          <a:srcRect l="18333" t="23855" r="52976" b="49710"/>
          <a:stretch>
            <a:fillRect/>
          </a:stretch>
        </p:blipFill>
        <p:spPr>
          <a:xfrm>
            <a:off x="1305560" y="1838960"/>
            <a:ext cx="5654040" cy="3178810"/>
          </a:xfrm>
          <a:prstGeom prst="rect">
            <a:avLst/>
          </a:prstGeom>
        </p:spPr>
      </p:pic>
      <p:pic>
        <p:nvPicPr>
          <p:cNvPr id="5" name="Content Placeholder 4" descr="Graph"/>
          <p:cNvPicPr>
            <a:picLocks noChangeAspect="1"/>
          </p:cNvPicPr>
          <p:nvPr>
            <p:ph sz="half" idx="1"/>
          </p:nvPr>
        </p:nvPicPr>
        <p:blipFill>
          <a:blip r:embed="rId2"/>
          <a:stretch>
            <a:fillRect/>
          </a:stretch>
        </p:blipFill>
        <p:spPr>
          <a:xfrm>
            <a:off x="6692900" y="1838960"/>
            <a:ext cx="5309870" cy="3190875"/>
          </a:xfrm>
          <a:prstGeom prst="rect">
            <a:avLst/>
          </a:prstGeom>
        </p:spPr>
      </p:pic>
      <p:sp>
        <p:nvSpPr>
          <p:cNvPr id="105" name="Text Box 104"/>
          <p:cNvSpPr txBox="1"/>
          <p:nvPr/>
        </p:nvSpPr>
        <p:spPr>
          <a:xfrm>
            <a:off x="1443990" y="5147310"/>
            <a:ext cx="5080000" cy="368300"/>
          </a:xfrm>
          <a:prstGeom prst="rect">
            <a:avLst/>
          </a:prstGeom>
          <a:noFill/>
          <a:ln w="9525">
            <a:noFill/>
          </a:ln>
        </p:spPr>
        <p:txBody>
          <a:bodyPr>
            <a:spAutoFit/>
          </a:bodyPr>
          <a:p>
            <a:pPr indent="0" algn="ctr"/>
            <a:r>
              <a:rPr lang="en-US" b="1" i="1">
                <a:solidFill>
                  <a:srgbClr val="000000"/>
                </a:solidFill>
                <a:latin typeface="Times New Roman" panose="02020603050405020304" pitchFamily="18" charset="0"/>
                <a:cs typeface="Segoe UI" panose="020B0502040204020203" charset="0"/>
              </a:rPr>
              <a:t>Number of Epochs Trained</a:t>
            </a:r>
            <a:endParaRPr lang="en-US" b="1" i="1">
              <a:solidFill>
                <a:srgbClr val="000000"/>
              </a:solidFill>
              <a:latin typeface="Times New Roman" panose="02020603050405020304" pitchFamily="18" charset="0"/>
              <a:cs typeface="Segoe UI" panose="020B0502040204020203" charset="0"/>
            </a:endParaRPr>
          </a:p>
        </p:txBody>
      </p:sp>
      <p:sp>
        <p:nvSpPr>
          <p:cNvPr id="10" name="Text Box 9"/>
          <p:cNvSpPr txBox="1"/>
          <p:nvPr/>
        </p:nvSpPr>
        <p:spPr>
          <a:xfrm>
            <a:off x="6692900" y="5147310"/>
            <a:ext cx="5080000" cy="368300"/>
          </a:xfrm>
          <a:prstGeom prst="rect">
            <a:avLst/>
          </a:prstGeom>
          <a:noFill/>
          <a:ln w="9525">
            <a:noFill/>
          </a:ln>
        </p:spPr>
        <p:txBody>
          <a:bodyPr>
            <a:spAutoFit/>
          </a:bodyPr>
          <a:p>
            <a:pPr indent="0" algn="ctr"/>
            <a:r>
              <a:rPr lang="en-IN" altLang="en-US" b="1" i="1">
                <a:solidFill>
                  <a:srgbClr val="000000"/>
                </a:solidFill>
                <a:latin typeface="Times New Roman" panose="02020603050405020304" pitchFamily="18" charset="0"/>
                <a:cs typeface="Segoe UI" panose="020B0502040204020203" charset="0"/>
              </a:rPr>
              <a:t>Loss Accuracy</a:t>
            </a:r>
            <a:endParaRPr lang="en-IN" altLang="en-US" b="1" i="1">
              <a:solidFill>
                <a:srgbClr val="000000"/>
              </a:solidFill>
              <a:latin typeface="Times New Roman" panose="02020603050405020304" pitchFamily="18" charset="0"/>
              <a:cs typeface="Segoe UI" panose="020B0502040204020203" charset="0"/>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2592705" y="1343660"/>
            <a:ext cx="4313555" cy="415290"/>
          </a:xfrm>
        </p:spPr>
        <p:txBody>
          <a:bodyPr>
            <a:noAutofit/>
          </a:bodyPr>
          <a:p>
            <a:pPr marL="0" indent="0">
              <a:buNone/>
            </a:pPr>
            <a:r>
              <a:rPr lang="en-US" sz="2800">
                <a:solidFill>
                  <a:schemeClr val="tx1"/>
                </a:solidFill>
                <a:latin typeface="Times New Roman" panose="02020603050405020304" pitchFamily="18" charset="0"/>
                <a:cs typeface="Times New Roman" panose="02020603050405020304" pitchFamily="18" charset="0"/>
              </a:rPr>
              <a:t>Server Deployment:</a:t>
            </a: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C:\Users\A S ABISHEK\Downloads\WhatsApp Image 2023-04-09 at 11.03.03 AM.jpegWhatsApp Image 2023-04-09 at 11.03.03 AM"/>
          <p:cNvPicPr>
            <a:picLocks noChangeAspect="1"/>
          </p:cNvPicPr>
          <p:nvPr>
            <p:ph sz="half" idx="1"/>
          </p:nvPr>
        </p:nvPicPr>
        <p:blipFill>
          <a:blip r:embed="rId1"/>
          <a:srcRect/>
          <a:stretch>
            <a:fillRect/>
          </a:stretch>
        </p:blipFill>
        <p:spPr>
          <a:xfrm>
            <a:off x="2592705" y="2038350"/>
            <a:ext cx="9018270" cy="4417060"/>
          </a:xfrm>
          <a:prstGeom prst="rect">
            <a:avLst/>
          </a:prstGeom>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3583305" y="3221355"/>
            <a:ext cx="4313555" cy="415290"/>
          </a:xfrm>
        </p:spPr>
        <p:txBody>
          <a:bodyPr>
            <a:noAutofit/>
          </a:bodyPr>
          <a:p>
            <a:pPr marL="0" indent="0">
              <a:buNone/>
            </a:pP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C:\Users\A S ABISHEK\Downloads\WhatsApp Image 2023-04-30 at 12.15.22 PM.jpegWhatsApp Image 2023-04-30 at 12.15.22 PM"/>
          <p:cNvPicPr>
            <a:picLocks noChangeAspect="1"/>
          </p:cNvPicPr>
          <p:nvPr>
            <p:ph sz="half" idx="1"/>
          </p:nvPr>
        </p:nvPicPr>
        <p:blipFill>
          <a:blip r:embed="rId1"/>
          <a:srcRect/>
          <a:stretch>
            <a:fillRect/>
          </a:stretch>
        </p:blipFill>
        <p:spPr>
          <a:xfrm>
            <a:off x="2935605" y="1917065"/>
            <a:ext cx="8448675" cy="4745990"/>
          </a:xfrm>
          <a:prstGeom prst="rect">
            <a:avLst/>
          </a:prstGeom>
        </p:spPr>
      </p:pic>
      <p:sp>
        <p:nvSpPr>
          <p:cNvPr id="8" name="Title 1"/>
          <p:cNvSpPr>
            <a:spLocks noGrp="1"/>
          </p:cNvSpPr>
          <p:nvPr/>
        </p:nvSpPr>
        <p:spPr>
          <a:xfrm>
            <a:off x="2095084" y="636175"/>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latin typeface="Times New Roman" panose="02020603050405020304" pitchFamily="18" charset="0"/>
                <a:cs typeface="Times New Roman" panose="02020603050405020304" pitchFamily="18" charset="0"/>
              </a:rPr>
              <a:t>O</a:t>
            </a:r>
            <a:r>
              <a:rPr lang="en-IN" altLang="en-US">
                <a:solidFill>
                  <a:schemeClr val="tx1"/>
                </a:solidFill>
                <a:latin typeface="Times New Roman" panose="02020603050405020304" pitchFamily="18" charset="0"/>
                <a:cs typeface="Times New Roman" panose="02020603050405020304" pitchFamily="18" charset="0"/>
              </a:rPr>
              <a:t>UTPUT</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9" name="Content Placeholder 3"/>
          <p:cNvSpPr>
            <a:spLocks noGrp="1"/>
          </p:cNvSpPr>
          <p:nvPr/>
        </p:nvSpPr>
        <p:spPr>
          <a:xfrm>
            <a:off x="2533015" y="1252855"/>
            <a:ext cx="4313555" cy="41529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IN" altLang="en-US" sz="2800">
                <a:solidFill>
                  <a:schemeClr val="tx1"/>
                </a:solidFill>
                <a:latin typeface="Times New Roman" panose="02020603050405020304" pitchFamily="18" charset="0"/>
                <a:cs typeface="Times New Roman" panose="02020603050405020304" pitchFamily="18" charset="0"/>
              </a:rPr>
              <a:t>User Interaction</a:t>
            </a:r>
            <a:endParaRPr lang="en-IN" altLang="en-US" sz="2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2562225" y="1178560"/>
            <a:ext cx="4313555" cy="415290"/>
          </a:xfrm>
        </p:spPr>
        <p:txBody>
          <a:bodyPr>
            <a:noAutofit/>
          </a:bodyPr>
          <a:p>
            <a:pPr marL="0" indent="0">
              <a:buNone/>
            </a:pPr>
            <a:r>
              <a:rPr lang="en-US" sz="2800">
                <a:solidFill>
                  <a:schemeClr val="tx1"/>
                </a:solidFill>
                <a:latin typeface="Times New Roman" panose="02020603050405020304" pitchFamily="18" charset="0"/>
                <a:cs typeface="Times New Roman" panose="02020603050405020304" pitchFamily="18" charset="0"/>
              </a:rPr>
              <a:t>Multi-Language</a:t>
            </a: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C:\Users\A S ABISHEK\Downloads\WhatsApp Image 2023-04-30 at 12.15.21 PM.jpegWhatsApp Image 2023-04-30 at 12.15.21 PM"/>
          <p:cNvPicPr>
            <a:picLocks noChangeAspect="1"/>
          </p:cNvPicPr>
          <p:nvPr>
            <p:ph sz="half" idx="1"/>
          </p:nvPr>
        </p:nvPicPr>
        <p:blipFill>
          <a:blip r:embed="rId1"/>
          <a:srcRect/>
          <a:stretch>
            <a:fillRect/>
          </a:stretch>
        </p:blipFill>
        <p:spPr>
          <a:xfrm>
            <a:off x="2882900" y="1811655"/>
            <a:ext cx="8432800" cy="473710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3364230" y="3642995"/>
            <a:ext cx="4313555" cy="415290"/>
          </a:xfrm>
        </p:spPr>
        <p:txBody>
          <a:bodyPr>
            <a:noAutofit/>
          </a:bodyPr>
          <a:p>
            <a:pPr marL="0" indent="0">
              <a:buNone/>
            </a:pPr>
            <a:r>
              <a:rPr lang="en-US" sz="2800">
                <a:solidFill>
                  <a:schemeClr val="tx1"/>
                </a:solidFill>
                <a:latin typeface="Times New Roman" panose="02020603050405020304" pitchFamily="18" charset="0"/>
                <a:cs typeface="Times New Roman" panose="02020603050405020304" pitchFamily="18" charset="0"/>
              </a:rPr>
              <a:t>Multi-Language</a:t>
            </a:r>
            <a:endParaRPr lang="en-US" sz="2800">
              <a:solidFill>
                <a:schemeClr val="tx1"/>
              </a:solidFill>
              <a:latin typeface="Times New Roman" panose="02020603050405020304" pitchFamily="18" charset="0"/>
              <a:cs typeface="Times New Roman" panose="02020603050405020304" pitchFamily="18" charset="0"/>
            </a:endParaRPr>
          </a:p>
        </p:txBody>
      </p:sp>
      <p:pic>
        <p:nvPicPr>
          <p:cNvPr id="6" name="Content Placeholder 5" descr="C:\Users\A S ABISHEK\Downloads\WhatsApp Image 2023-04-30 at 12.15.28 PM.jpegWhatsApp Image 2023-04-30 at 12.15.28 PM"/>
          <p:cNvPicPr>
            <a:picLocks noChangeAspect="1"/>
          </p:cNvPicPr>
          <p:nvPr>
            <p:ph sz="half" idx="1"/>
          </p:nvPr>
        </p:nvPicPr>
        <p:blipFill>
          <a:blip r:embed="rId1"/>
          <a:srcRect/>
          <a:stretch>
            <a:fillRect/>
          </a:stretch>
        </p:blipFill>
        <p:spPr>
          <a:xfrm>
            <a:off x="2756535" y="1709420"/>
            <a:ext cx="8613775" cy="4838700"/>
          </a:xfrm>
          <a:prstGeom prst="rect">
            <a:avLst/>
          </a:prstGeom>
        </p:spPr>
      </p:pic>
      <p:sp>
        <p:nvSpPr>
          <p:cNvPr id="5" name="Content Placeholder 3"/>
          <p:cNvSpPr>
            <a:spLocks noGrp="1"/>
          </p:cNvSpPr>
          <p:nvPr/>
        </p:nvSpPr>
        <p:spPr>
          <a:xfrm>
            <a:off x="2124075" y="1066800"/>
            <a:ext cx="4313555" cy="41529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IN" altLang="en-US" sz="2800">
                <a:solidFill>
                  <a:schemeClr val="tx1"/>
                </a:solidFill>
                <a:latin typeface="Times New Roman" panose="02020603050405020304" pitchFamily="18" charset="0"/>
                <a:cs typeface="Times New Roman" panose="02020603050405020304" pitchFamily="18" charset="0"/>
              </a:rPr>
              <a:t>Content Translation</a:t>
            </a:r>
            <a:endParaRPr lang="en-IN" altLang="en-US" sz="28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908395" y="725710"/>
            <a:ext cx="8911687" cy="1280890"/>
          </a:xfrm>
        </p:spPr>
        <p:txBody>
          <a:bodyPr/>
          <a:p>
            <a:r>
              <a:rPr lang="en-US" sz="3200">
                <a:solidFill>
                  <a:schemeClr val="tx1"/>
                </a:solidFill>
                <a:latin typeface="Times New Roman" panose="02020603050405020304" pitchFamily="18" charset="0"/>
                <a:cs typeface="Times New Roman" panose="02020603050405020304" pitchFamily="18" charset="0"/>
              </a:rPr>
              <a:t>OUTLINE</a:t>
            </a:r>
            <a:endParaRPr lang="en-US" sz="320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89212" y="1905000"/>
            <a:ext cx="8915400" cy="3777622"/>
          </a:xfrm>
        </p:spPr>
        <p:txBody>
          <a:bodyPr>
            <a:noAutofit/>
          </a:bodyPr>
          <a:p>
            <a:r>
              <a:rPr lang="en-US" sz="2400">
                <a:solidFill>
                  <a:schemeClr val="tx1"/>
                </a:solidFill>
                <a:latin typeface="Times New Roman" panose="02020603050405020304" pitchFamily="18" charset="0"/>
                <a:cs typeface="Times New Roman" panose="02020603050405020304" pitchFamily="18" charset="0"/>
              </a:rPr>
              <a:t>ABSTRACT</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OBJECTIVE</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LITERATURE SURVEY</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ARCHITECTURE</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MODULES</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SCREENSHOTS</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CONCLUSION</a:t>
            </a:r>
            <a:endParaRPr lang="en-US" sz="2400">
              <a:solidFill>
                <a:schemeClr val="tx1"/>
              </a:solidFill>
              <a:latin typeface="Times New Roman" panose="02020603050405020304" pitchFamily="18" charset="0"/>
              <a:cs typeface="Times New Roman" panose="02020603050405020304" pitchFamily="18" charset="0"/>
            </a:endParaRPr>
          </a:p>
          <a:p>
            <a:r>
              <a:rPr lang="en-US" sz="2400">
                <a:solidFill>
                  <a:schemeClr val="tx1"/>
                </a:solidFill>
                <a:latin typeface="Times New Roman" panose="02020603050405020304" pitchFamily="18" charset="0"/>
                <a:cs typeface="Times New Roman" panose="02020603050405020304" pitchFamily="18" charset="0"/>
              </a:rPr>
              <a:t>REFERENCES</a:t>
            </a:r>
            <a:endParaRPr lang="en-US" sz="24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3"/>
          <p:cNvSpPr>
            <a:spLocks noGrp="1"/>
          </p:cNvSpPr>
          <p:nvPr/>
        </p:nvSpPr>
        <p:spPr>
          <a:xfrm>
            <a:off x="1641475" y="795020"/>
            <a:ext cx="4313555" cy="41529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buNone/>
            </a:pPr>
            <a:r>
              <a:rPr lang="en-IN" altLang="en-US" sz="2800">
                <a:solidFill>
                  <a:schemeClr val="tx1"/>
                </a:solidFill>
                <a:latin typeface="Times New Roman" panose="02020603050405020304" pitchFamily="18" charset="0"/>
                <a:cs typeface="Times New Roman" panose="02020603050405020304" pitchFamily="18" charset="0"/>
              </a:rPr>
              <a:t>Admin Module</a:t>
            </a:r>
            <a:endParaRPr lang="en-IN" altLang="en-US" sz="2800">
              <a:solidFill>
                <a:schemeClr val="tx1"/>
              </a:solidFill>
              <a:latin typeface="Times New Roman" panose="02020603050405020304" pitchFamily="18" charset="0"/>
              <a:cs typeface="Times New Roman" panose="02020603050405020304" pitchFamily="18" charset="0"/>
            </a:endParaRPr>
          </a:p>
        </p:txBody>
      </p:sp>
      <p:pic>
        <p:nvPicPr>
          <p:cNvPr id="7" name="Picture 6" descr="11"/>
          <p:cNvPicPr>
            <a:picLocks noChangeAspect="1"/>
          </p:cNvPicPr>
          <p:nvPr/>
        </p:nvPicPr>
        <p:blipFill>
          <a:blip r:embed="rId1"/>
          <a:stretch>
            <a:fillRect/>
          </a:stretch>
        </p:blipFill>
        <p:spPr>
          <a:xfrm>
            <a:off x="1866900" y="1522095"/>
            <a:ext cx="4886960" cy="2747645"/>
          </a:xfrm>
          <a:prstGeom prst="rect">
            <a:avLst/>
          </a:prstGeom>
        </p:spPr>
      </p:pic>
      <p:pic>
        <p:nvPicPr>
          <p:cNvPr id="8" name="Picture 7" descr="12"/>
          <p:cNvPicPr>
            <a:picLocks noChangeAspect="1"/>
          </p:cNvPicPr>
          <p:nvPr/>
        </p:nvPicPr>
        <p:blipFill>
          <a:blip r:embed="rId2"/>
          <a:stretch>
            <a:fillRect/>
          </a:stretch>
        </p:blipFill>
        <p:spPr>
          <a:xfrm>
            <a:off x="6961505" y="3741420"/>
            <a:ext cx="5061585" cy="2846070"/>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InfoBot Demonstration Working Video">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874010" y="1449705"/>
            <a:ext cx="8182610" cy="4999355"/>
          </a:xfrm>
          <a:prstGeom prst="rect">
            <a:avLst/>
          </a:prstGeom>
        </p:spPr>
      </p:pic>
      <p:sp>
        <p:nvSpPr>
          <p:cNvPr id="1048634" name="Title 1"/>
          <p:cNvSpPr>
            <a:spLocks noGrp="1"/>
          </p:cNvSpPr>
          <p:nvPr/>
        </p:nvSpPr>
        <p:spPr>
          <a:xfrm>
            <a:off x="1710280" y="701580"/>
            <a:ext cx="9801318"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CHATBOT WORKING VIDEO</a:t>
            </a:r>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childTnLst>
            <p:video fullScrn="0">
              <p:cMediaNode>
                <p:cTn id="2" fill="hold" display="1">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a:xfrm>
            <a:off x="2187800" y="655225"/>
            <a:ext cx="9801318" cy="1280890"/>
          </a:xfrm>
        </p:spPr>
        <p:txBody>
          <a:bodyPr/>
          <a:lstStyle/>
          <a:p>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CONCLUSION AND </a:t>
            </a:r>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FUTURE WORK</a:t>
            </a:r>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35" name="Content Placeholder 2"/>
          <p:cNvSpPr>
            <a:spLocks noGrp="1"/>
          </p:cNvSpPr>
          <p:nvPr>
            <p:ph idx="1"/>
          </p:nvPr>
        </p:nvSpPr>
        <p:spPr>
          <a:xfrm>
            <a:off x="3017520" y="1497330"/>
            <a:ext cx="8570595" cy="4737100"/>
          </a:xfrm>
        </p:spPr>
        <p:txBody>
          <a:bodyPr>
            <a:noAutofit/>
          </a:bodyPr>
          <a:lstStyle/>
          <a:p>
            <a:pPr algn="just"/>
            <a:r>
              <a:rPr lang="en-US" altLang="en-IN" sz="2200" dirty="0">
                <a:solidFill>
                  <a:schemeClr val="tx1"/>
                </a:solidFill>
                <a:latin typeface="Times New Roman" panose="02020603050405020304" pitchFamily="18" charset="0"/>
                <a:cs typeface="Times New Roman" panose="02020603050405020304" pitchFamily="18" charset="0"/>
              </a:rPr>
              <a:t>Th</a:t>
            </a:r>
            <a:r>
              <a:rPr lang="en-IN" altLang="en-US" sz="2200" dirty="0">
                <a:solidFill>
                  <a:schemeClr val="tx1"/>
                </a:solidFill>
                <a:latin typeface="Times New Roman" panose="02020603050405020304" pitchFamily="18" charset="0"/>
                <a:cs typeface="Times New Roman" panose="02020603050405020304" pitchFamily="18" charset="0"/>
              </a:rPr>
              <a:t>is</a:t>
            </a:r>
            <a:r>
              <a:rPr lang="en-US" altLang="en-US" sz="2200" dirty="0">
                <a:solidFill>
                  <a:schemeClr val="tx1"/>
                </a:solidFill>
                <a:latin typeface="Times New Roman" panose="02020603050405020304" pitchFamily="18" charset="0"/>
                <a:cs typeface="Times New Roman" panose="02020603050405020304" pitchFamily="18" charset="0"/>
              </a:rPr>
              <a:t> </a:t>
            </a:r>
            <a:r>
              <a:rPr lang="en-IN" altLang="en-US" sz="2200" dirty="0">
                <a:solidFill>
                  <a:schemeClr val="tx1"/>
                </a:solidFill>
                <a:latin typeface="Times New Roman" panose="02020603050405020304" pitchFamily="18" charset="0"/>
                <a:cs typeface="Times New Roman" panose="02020603050405020304" pitchFamily="18" charset="0"/>
              </a:rPr>
              <a:t>Web Chatbot</a:t>
            </a:r>
            <a:r>
              <a:rPr lang="en-US" altLang="en-IN" sz="2200" dirty="0">
                <a:solidFill>
                  <a:schemeClr val="tx1"/>
                </a:solidFill>
                <a:latin typeface="Times New Roman" panose="02020603050405020304" pitchFamily="18" charset="0"/>
                <a:cs typeface="Times New Roman" panose="02020603050405020304" pitchFamily="18" charset="0"/>
              </a:rPr>
              <a:t> is user friendly in nature.The chatbot will be available 24x7. So the user can use the chatbot at any time. When the user asking the questions the chatbot fetches the answer and provides in the web page. Now the user will get a response</a:t>
            </a:r>
            <a:r>
              <a:rPr lang="en-IN" altLang="en-US" sz="2200" dirty="0">
                <a:solidFill>
                  <a:schemeClr val="tx1"/>
                </a:solidFill>
                <a:latin typeface="Times New Roman" panose="02020603050405020304" pitchFamily="18" charset="0"/>
                <a:cs typeface="Times New Roman" panose="02020603050405020304" pitchFamily="18" charset="0"/>
              </a:rPr>
              <a:t> and Easy navigation too</a:t>
            </a:r>
            <a:r>
              <a:rPr lang="en-US" altLang="en-IN" sz="2200" dirty="0">
                <a:solidFill>
                  <a:schemeClr val="tx1"/>
                </a:solidFill>
                <a:latin typeface="Times New Roman" panose="02020603050405020304" pitchFamily="18" charset="0"/>
                <a:cs typeface="Times New Roman" panose="02020603050405020304" pitchFamily="18" charset="0"/>
              </a:rPr>
              <a:t>.</a:t>
            </a:r>
            <a:r>
              <a:rPr lang="en-US" altLang="en-IN" sz="2200" dirty="0">
                <a:solidFill>
                  <a:schemeClr val="tx1"/>
                </a:solidFill>
                <a:effectLst/>
                <a:latin typeface="Times New Roman" panose="02020603050405020304" pitchFamily="18" charset="0"/>
                <a:cs typeface="Times New Roman" panose="02020603050405020304" pitchFamily="18" charset="0"/>
              </a:rPr>
              <a:t> The response time of our chatbot to the user queries is 0.2 milli seconds. And the loss time for our chatbot to the user queries is 0.03 milli seconds.</a:t>
            </a:r>
            <a:r>
              <a:rPr lang="en-US" altLang="en-IN" sz="2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altLang="en-IN" sz="2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Title 1"/>
          <p:cNvSpPr>
            <a:spLocks noGrp="1"/>
          </p:cNvSpPr>
          <p:nvPr/>
        </p:nvSpPr>
        <p:spPr>
          <a:xfrm>
            <a:off x="2188435" y="3316510"/>
            <a:ext cx="9801318"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nvSpPr>
        <p:spPr>
          <a:xfrm>
            <a:off x="3017520" y="3942715"/>
            <a:ext cx="8465185" cy="47371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pPr algn="just"/>
            <a:r>
              <a:rPr lang="en-US" altLang="en-IN" sz="2200" dirty="0">
                <a:solidFill>
                  <a:schemeClr val="tx1"/>
                </a:solidFill>
                <a:latin typeface="Times New Roman" panose="02020603050405020304" pitchFamily="18" charset="0"/>
                <a:cs typeface="Times New Roman" panose="02020603050405020304" pitchFamily="18" charset="0"/>
              </a:rPr>
              <a:t>While we saw how chatbots evolved and performed as of now, the future of chatbots is even more exciting. The enhancement that makes the chatbot even more unique as well as well performing are,Integrating the chatbot with other services like a CRM system, customer support ticketing system, or social media channels can improve the user experience by streamlining workflows and providing more personalized responses.</a:t>
            </a:r>
            <a:r>
              <a:rPr lang="en-US" altLang="en-IN" sz="2200" dirty="0"/>
              <a:t> </a:t>
            </a:r>
            <a:endParaRPr lang="en-US" altLang="en-IN" sz="2200" dirty="0"/>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a:xfrm>
            <a:off x="2095085" y="639350"/>
            <a:ext cx="8911687" cy="1280890"/>
          </a:xfrm>
        </p:spPr>
        <p:txBody>
          <a:bodyPr/>
          <a:lstStyle/>
          <a:p>
            <a:r>
              <a:rPr lang="en-I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JOURNAL PUBLICATION</a:t>
            </a:r>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Title 1"/>
          <p:cNvSpPr>
            <a:spLocks noGrp="1"/>
          </p:cNvSpPr>
          <p:nvPr/>
        </p:nvSpPr>
        <p:spPr>
          <a:xfrm>
            <a:off x="2188435" y="3316510"/>
            <a:ext cx="9801318"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5" name="Content Placeholder 4"/>
          <p:cNvPicPr>
            <a:picLocks noChangeAspect="1"/>
          </p:cNvPicPr>
          <p:nvPr>
            <p:ph idx="1"/>
          </p:nvPr>
        </p:nvPicPr>
        <p:blipFill>
          <a:blip r:embed="rId1"/>
          <a:stretch>
            <a:fillRect/>
          </a:stretch>
        </p:blipFill>
        <p:spPr>
          <a:xfrm>
            <a:off x="2343150" y="1367155"/>
            <a:ext cx="3677920" cy="5179695"/>
          </a:xfrm>
          <a:prstGeom prst="rect">
            <a:avLst/>
          </a:prstGeom>
        </p:spPr>
      </p:pic>
      <p:sp>
        <p:nvSpPr>
          <p:cNvPr id="6" name="Text Box 5"/>
          <p:cNvSpPr txBox="1"/>
          <p:nvPr/>
        </p:nvSpPr>
        <p:spPr>
          <a:xfrm>
            <a:off x="6727190" y="3144520"/>
            <a:ext cx="5043805" cy="1252855"/>
          </a:xfrm>
          <a:prstGeom prst="rect">
            <a:avLst/>
          </a:prstGeom>
          <a:noFill/>
        </p:spPr>
        <p:txBody>
          <a:bodyPr wrap="square" rtlCol="0" anchor="t">
            <a:spAutoFit/>
          </a:bodyPr>
          <a:p>
            <a:pPr>
              <a:lnSpc>
                <a:spcPct val="140000"/>
              </a:lnSpc>
            </a:pPr>
            <a:r>
              <a:rPr lang="en-US"/>
              <a:t>ISSN No</a:t>
            </a:r>
            <a:r>
              <a:rPr lang="en-IN" altLang="en-US"/>
              <a:t> </a:t>
            </a:r>
            <a:r>
              <a:rPr lang="en-US"/>
              <a:t>: 2581-9429</a:t>
            </a:r>
            <a:endParaRPr lang="en-US"/>
          </a:p>
          <a:p>
            <a:pPr>
              <a:lnSpc>
                <a:spcPct val="140000"/>
              </a:lnSpc>
            </a:pPr>
            <a:r>
              <a:rPr lang="en-US"/>
              <a:t>DOI</a:t>
            </a:r>
            <a:r>
              <a:rPr lang="en-IN" altLang="en-US"/>
              <a:t>       </a:t>
            </a:r>
            <a:r>
              <a:rPr lang="en-US"/>
              <a:t>: 10.48175/IJARSCT-10262</a:t>
            </a:r>
            <a:endParaRPr lang="en-US"/>
          </a:p>
          <a:p>
            <a:pPr>
              <a:lnSpc>
                <a:spcPct val="140000"/>
              </a:lnSpc>
            </a:pPr>
            <a:r>
              <a:rPr lang="en-IN" altLang="en-US"/>
              <a:t>Link       : </a:t>
            </a:r>
            <a:r>
              <a:rPr lang="en-IN" altLang="en-US">
                <a:hlinkClick r:id="rId2" action="ppaction://hlinkfile"/>
              </a:rPr>
              <a:t>https://ijarsct.co.in/May3i8.html</a:t>
            </a:r>
            <a:endParaRPr lang="en-IN" altLang="en-US"/>
          </a:p>
        </p:txBody>
      </p:sp>
      <p:pic>
        <p:nvPicPr>
          <p:cNvPr id="3" name="Picture 2"/>
          <p:cNvPicPr>
            <a:picLocks noChangeAspect="1"/>
          </p:cNvPicPr>
          <p:nvPr/>
        </p:nvPicPr>
        <p:blipFill>
          <a:blip r:embed="rId3"/>
          <a:stretch>
            <a:fillRect/>
          </a:stretch>
        </p:blipFill>
        <p:spPr>
          <a:xfrm>
            <a:off x="6111875" y="1691005"/>
            <a:ext cx="6080760" cy="1139190"/>
          </a:xfrm>
          <a:prstGeom prst="rect">
            <a:avLst/>
          </a:prstGeom>
        </p:spPr>
      </p:pic>
      <p:pic>
        <p:nvPicPr>
          <p:cNvPr id="4" name="Picture 3"/>
          <p:cNvPicPr>
            <a:picLocks noChangeAspect="1"/>
          </p:cNvPicPr>
          <p:nvPr/>
        </p:nvPicPr>
        <p:blipFill>
          <a:blip r:embed="rId3"/>
          <a:srcRect l="66034" t="44074" r="4802" b="17778"/>
          <a:stretch>
            <a:fillRect/>
          </a:stretch>
        </p:blipFill>
        <p:spPr>
          <a:xfrm>
            <a:off x="7873365" y="2339340"/>
            <a:ext cx="3133090" cy="386080"/>
          </a:xfrm>
          <a:prstGeom prst="rect">
            <a:avLst/>
          </a:prstGeom>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I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JOURNAL PUBLICATION</a:t>
            </a:r>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I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CERTIFICATIONS</a:t>
            </a:r>
            <a:endParaRPr lang="en-IN" altLang="en-US"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 name="Title 1"/>
          <p:cNvSpPr>
            <a:spLocks noGrp="1"/>
          </p:cNvSpPr>
          <p:nvPr/>
        </p:nvSpPr>
        <p:spPr>
          <a:xfrm>
            <a:off x="2188435" y="3316510"/>
            <a:ext cx="9801318"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 name="Picture 1"/>
          <p:cNvPicPr>
            <a:picLocks noChangeAspect="1"/>
          </p:cNvPicPr>
          <p:nvPr>
            <p:ph sz="half" idx="1"/>
          </p:nvPr>
        </p:nvPicPr>
        <p:blipFill>
          <a:blip r:embed="rId1"/>
          <a:stretch>
            <a:fillRect/>
          </a:stretch>
        </p:blipFill>
        <p:spPr>
          <a:xfrm>
            <a:off x="2338705" y="2166620"/>
            <a:ext cx="4615815" cy="3354705"/>
          </a:xfrm>
          <a:prstGeom prst="rect">
            <a:avLst/>
          </a:prstGeom>
          <a:noFill/>
          <a:ln>
            <a:noFill/>
          </a:ln>
        </p:spPr>
      </p:pic>
      <p:pic>
        <p:nvPicPr>
          <p:cNvPr id="11" name="Picture 2"/>
          <p:cNvPicPr>
            <a:picLocks noChangeAspect="1"/>
          </p:cNvPicPr>
          <p:nvPr>
            <p:ph sz="half" idx="2"/>
          </p:nvPr>
        </p:nvPicPr>
        <p:blipFill>
          <a:blip r:embed="rId2"/>
          <a:stretch>
            <a:fillRect/>
          </a:stretch>
        </p:blipFill>
        <p:spPr>
          <a:xfrm>
            <a:off x="7266305" y="2167890"/>
            <a:ext cx="4614545" cy="3353435"/>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188435" y="3316510"/>
            <a:ext cx="9801318"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ph sz="half" idx="1"/>
          </p:nvPr>
        </p:nvPicPr>
        <p:blipFill>
          <a:blip r:embed="rId1"/>
          <a:stretch>
            <a:fillRect/>
          </a:stretch>
        </p:blipFill>
        <p:spPr>
          <a:xfrm>
            <a:off x="2188210" y="734695"/>
            <a:ext cx="3773805" cy="2743200"/>
          </a:xfrm>
          <a:prstGeom prst="rect">
            <a:avLst/>
          </a:prstGeom>
          <a:noFill/>
          <a:ln>
            <a:noFill/>
          </a:ln>
        </p:spPr>
      </p:pic>
      <p:pic>
        <p:nvPicPr>
          <p:cNvPr id="6" name="Picture 5"/>
          <p:cNvPicPr>
            <a:picLocks noChangeAspect="1"/>
          </p:cNvPicPr>
          <p:nvPr>
            <p:ph sz="half" idx="2"/>
          </p:nvPr>
        </p:nvPicPr>
        <p:blipFill>
          <a:blip r:embed="rId2"/>
          <a:stretch>
            <a:fillRect/>
          </a:stretch>
        </p:blipFill>
        <p:spPr>
          <a:xfrm>
            <a:off x="7549515" y="734695"/>
            <a:ext cx="3695700" cy="2691130"/>
          </a:xfrm>
          <a:prstGeom prst="rect">
            <a:avLst/>
          </a:prstGeom>
          <a:noFill/>
          <a:ln>
            <a:noFill/>
          </a:ln>
        </p:spPr>
      </p:pic>
      <p:pic>
        <p:nvPicPr>
          <p:cNvPr id="7" name="Picture 3"/>
          <p:cNvPicPr>
            <a:picLocks noChangeAspect="1"/>
          </p:cNvPicPr>
          <p:nvPr/>
        </p:nvPicPr>
        <p:blipFill>
          <a:blip r:embed="rId3"/>
          <a:stretch>
            <a:fillRect/>
          </a:stretch>
        </p:blipFill>
        <p:spPr>
          <a:xfrm>
            <a:off x="4676775" y="3688715"/>
            <a:ext cx="4034155" cy="2926080"/>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2096770" y="705485"/>
            <a:ext cx="9801225" cy="652780"/>
          </a:xfrm>
        </p:spPr>
        <p:txBody>
          <a:bodyPr/>
          <a:lstStyle/>
          <a:p>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37" name="Content Placeholder 2"/>
          <p:cNvSpPr>
            <a:spLocks noGrp="1"/>
          </p:cNvSpPr>
          <p:nvPr>
            <p:ph idx="1"/>
          </p:nvPr>
        </p:nvSpPr>
        <p:spPr>
          <a:xfrm>
            <a:off x="2547620" y="1358265"/>
            <a:ext cx="9190990" cy="5098415"/>
          </a:xfrm>
        </p:spPr>
        <p:txBody>
          <a:bodyPr>
            <a:noAutofit/>
          </a:bodyPr>
          <a:lstStyle/>
          <a:p>
            <a:pPr marL="0" indent="0" algn="just">
              <a:lnSpc>
                <a:spcPct val="120000"/>
              </a:lnSpc>
              <a:buNone/>
            </a:pPr>
            <a:r>
              <a:rPr lang="en-US" altLang="en-IN" sz="2000" dirty="0">
                <a:solidFill>
                  <a:schemeClr val="tx1"/>
                </a:solidFill>
                <a:latin typeface="Times New Roman" panose="02020603050405020304" pitchFamily="18" charset="0"/>
                <a:cs typeface="Times New Roman" panose="02020603050405020304" pitchFamily="18" charset="0"/>
              </a:rPr>
              <a:t>[1] </a:t>
            </a:r>
            <a:r>
              <a:rPr lang="en-IN" sz="2000" dirty="0">
                <a:solidFill>
                  <a:schemeClr val="tx1"/>
                </a:solidFill>
                <a:latin typeface="Times New Roman" panose="02020603050405020304" pitchFamily="18" charset="0"/>
                <a:cs typeface="Times New Roman" panose="02020603050405020304" pitchFamily="18" charset="0"/>
                <a:sym typeface="+mn-ea"/>
              </a:rPr>
              <a:t>Achmad Ramaditiya</a:t>
            </a:r>
            <a:r>
              <a:rPr lang="en-US" altLang="en-IN" sz="2000" dirty="0">
                <a:solidFill>
                  <a:schemeClr val="tx1"/>
                </a:solidFill>
                <a:latin typeface="Times New Roman" panose="02020603050405020304" pitchFamily="18" charset="0"/>
                <a:cs typeface="Times New Roman" panose="02020603050405020304" pitchFamily="18" charset="0"/>
                <a:sym typeface="+mn-ea"/>
              </a:rPr>
              <a:t>,Aris Munawar,Octarina Nur Samijayani,Suci Rahmatia.Date of Conference: 29-30 June 2021.Implementation Chatbot Whatsapp using Python Programming for Broadcast and Reply Message Automatically.DOI: 10.1109/ISESD53023.2021.9501523.</a:t>
            </a:r>
            <a:endParaRPr lang="en-US" altLang="en-IN" sz="2000" dirty="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[2] Adamopoulou and L. Moussiades, "An overview of chatbot technology", IFIP International Conference on Artificial Intelligence Applications and Innovations, </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6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pp. 373-383, 2020.</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11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[3]  Adamopoulou and L. Moussiades, "Chatbots: History technology and applications", Machine Learning with Applications, vol. 2, pp. 100006, 2020.</a:t>
            </a:r>
            <a:endParaRPr lang="en-US" altLang="en-IN" sz="2000" dirty="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10000"/>
              </a:lnSpc>
              <a:buNone/>
            </a:pPr>
            <a:r>
              <a:rPr lang="en-US" sz="2000">
                <a:solidFill>
                  <a:schemeClr val="tx1"/>
                </a:solidFill>
                <a:latin typeface="Times New Roman" panose="02020603050405020304" pitchFamily="18" charset="0"/>
                <a:cs typeface="Times New Roman" panose="02020603050405020304" pitchFamily="18" charset="0"/>
                <a:sym typeface="+mn-ea"/>
              </a:rPr>
              <a:t>[4] Ankit Kumar,Hrithik Paul,Kamred Udham Singh,Mohd Asif Shah,Sanjay Chakraborty,Saroj Kumar Pandey,Sayani Ghatak.Date of Publication: 06 December 2022.An AI-Based Medical Chatbot Model for Infectious Disease Prediction.DOI: 10.1109/ACCESS.2022.3227208</a:t>
            </a:r>
            <a:endParaRPr lang="en-US" altLang="en-IN" sz="2000" dirty="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20000"/>
              </a:lnSpc>
              <a:buNone/>
            </a:pPr>
            <a:endParaRPr lang="en-US" sz="200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50000"/>
              </a:lnSpc>
              <a:buNone/>
            </a:pPr>
            <a:endParaRPr lang="en-US" altLang="en-IN" sz="2000" dirty="0">
              <a:solidFill>
                <a:schemeClr val="tx2"/>
              </a:solidFill>
              <a:latin typeface="Times New Roman" panose="02020603050405020304" pitchFamily="18" charset="0"/>
              <a:cs typeface="Times New Roman" panose="02020603050405020304" pitchFamily="18" charset="0"/>
            </a:endParaRPr>
          </a:p>
          <a:p>
            <a:pPr algn="just">
              <a:lnSpc>
                <a:spcPct val="100000"/>
              </a:lnSpc>
            </a:pPr>
            <a:endParaRPr lang="en-US" altLang="en-IN" sz="2000" dirty="0">
              <a:solidFill>
                <a:schemeClr val="tx2"/>
              </a:solidFill>
              <a:latin typeface="Times New Roman" panose="02020603050405020304" pitchFamily="18" charset="0"/>
              <a:cs typeface="Times New Roman" panose="02020603050405020304" pitchFamily="18" charset="0"/>
            </a:endParaRPr>
          </a:p>
          <a:p>
            <a:pPr algn="just">
              <a:lnSpc>
                <a:spcPct val="100000"/>
              </a:lnSpc>
            </a:pPr>
            <a:endParaRPr lang="en-US" altLang="en-IN" sz="2800"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2096770" y="705485"/>
            <a:ext cx="9801225" cy="652780"/>
          </a:xfrm>
        </p:spPr>
        <p:txBody>
          <a:bodyPr/>
          <a:lstStyle/>
          <a:p>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37" name="Content Placeholder 2"/>
          <p:cNvSpPr>
            <a:spLocks noGrp="1"/>
          </p:cNvSpPr>
          <p:nvPr>
            <p:ph idx="1"/>
          </p:nvPr>
        </p:nvSpPr>
        <p:spPr>
          <a:xfrm>
            <a:off x="2547620" y="1358265"/>
            <a:ext cx="9190990" cy="5098415"/>
          </a:xfrm>
        </p:spPr>
        <p:txBody>
          <a:bodyPr>
            <a:noAutofit/>
          </a:bodyPr>
          <a:lstStyle/>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[5] </a:t>
            </a:r>
            <a:r>
              <a:rPr lang="en-US" sz="2000">
                <a:solidFill>
                  <a:schemeClr val="tx1"/>
                </a:solidFill>
                <a:latin typeface="Times New Roman" panose="02020603050405020304" pitchFamily="18" charset="0"/>
                <a:cs typeface="Times New Roman" panose="02020603050405020304" pitchFamily="18" charset="0"/>
                <a:sym typeface="+mn-ea"/>
              </a:rPr>
              <a:t>Ed-Douibi, J. L. C. Izquierdo, G. Daniel and J. Cabot, "A Model-based Chatbot Generation Approach to Converse with Open Data Sources", arXiv preprint arXiv:2007, vol. 10503, 2020.</a:t>
            </a:r>
            <a:endParaRPr lang="en-US" sz="200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[6] Giancarlo Sperli.SAC '20: Proceedings of the 35th Annual ACM Symposium on Applied ComputingMarch 2020.https://doi.org/10.1145/3341105.3374129.</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sz="2000">
                <a:solidFill>
                  <a:schemeClr val="tx1"/>
                </a:solidFill>
                <a:latin typeface="Times New Roman" panose="02020603050405020304" pitchFamily="18" charset="0"/>
                <a:cs typeface="Times New Roman" panose="02020603050405020304" pitchFamily="18" charset="0"/>
                <a:sym typeface="+mn-ea"/>
              </a:rPr>
              <a:t>[7] Gurasis Singh,Gurram Gopinadh,Manik Rakhra,Muthumula Navaneeswar Reddy,Narasimha Sai Addepalli,Shaik Aliraja, Vennapusa Siva Ganeshwar Reddy.Date of Conference: 28-30 April 2021.E-Commerce Assistance with a Smart Chatbot using Artificial Intelligence.DOI: 10.1109/ICIEM51511.2021.9445316.</a:t>
            </a:r>
            <a:endParaRPr lang="en-US" sz="200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00000"/>
              </a:lnSpc>
              <a:buNone/>
            </a:pPr>
            <a:endParaRPr lang="en-US" altLang="en-IN" sz="2000" dirty="0">
              <a:solidFill>
                <a:schemeClr val="tx1"/>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3662045" y="8161655"/>
            <a:ext cx="309880" cy="706755"/>
          </a:xfrm>
          <a:prstGeom prst="rect">
            <a:avLst/>
          </a:prstGeom>
          <a:noFill/>
        </p:spPr>
        <p:txBody>
          <a:bodyPr wrap="none" rtlCol="0">
            <a:spAutoFit/>
          </a:bodyPr>
          <a:p>
            <a:pPr algn="just">
              <a:lnSpc>
                <a:spcPct val="100000"/>
              </a:lnSpc>
            </a:pPr>
            <a:endParaRPr lang="en-US" sz="2000">
              <a:latin typeface="Times New Roman" panose="02020603050405020304" pitchFamily="18" charset="0"/>
              <a:cs typeface="Times New Roman" panose="02020603050405020304" pitchFamily="18" charset="0"/>
              <a:sym typeface="+mn-ea"/>
            </a:endParaRPr>
          </a:p>
          <a:p>
            <a:pPr algn="just">
              <a:lnSpc>
                <a:spcPct val="100000"/>
              </a:lnSpc>
            </a:pPr>
            <a:endParaRPr lang="en-US" altLang="en-IN" sz="2000" dirty="0">
              <a:solidFill>
                <a:schemeClr val="tx2"/>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Title 1"/>
          <p:cNvSpPr>
            <a:spLocks noGrp="1"/>
          </p:cNvSpPr>
          <p:nvPr>
            <p:ph type="title"/>
          </p:nvPr>
        </p:nvSpPr>
        <p:spPr>
          <a:xfrm>
            <a:off x="2096770" y="705485"/>
            <a:ext cx="9801225" cy="652780"/>
          </a:xfrm>
        </p:spPr>
        <p:txBody>
          <a:bodyPr/>
          <a:lstStyle/>
          <a:p>
            <a:r>
              <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 </a:t>
            </a:r>
            <a:endParaRPr lang="en-US" altLang="en-IN" sz="32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37" name="Content Placeholder 2"/>
          <p:cNvSpPr>
            <a:spLocks noGrp="1"/>
          </p:cNvSpPr>
          <p:nvPr>
            <p:ph idx="1"/>
          </p:nvPr>
        </p:nvSpPr>
        <p:spPr>
          <a:xfrm>
            <a:off x="2547620" y="1358265"/>
            <a:ext cx="9190990" cy="5098415"/>
          </a:xfrm>
        </p:spPr>
        <p:txBody>
          <a:bodyPr>
            <a:noAutofit/>
          </a:bodyPr>
          <a:lstStyle/>
          <a:p>
            <a:pPr marL="0" indent="0" algn="just">
              <a:lnSpc>
                <a:spcPct val="110000"/>
              </a:lnSpc>
              <a:buNone/>
            </a:pPr>
            <a:r>
              <a:rPr lang="en-US" sz="2000">
                <a:solidFill>
                  <a:schemeClr val="tx1"/>
                </a:solidFill>
                <a:latin typeface="Times New Roman" panose="02020603050405020304" pitchFamily="18" charset="0"/>
                <a:cs typeface="Times New Roman" panose="02020603050405020304" pitchFamily="18" charset="0"/>
                <a:sym typeface="+mn-ea"/>
              </a:rPr>
              <a:t>[8] </a:t>
            </a:r>
            <a:r>
              <a:rPr lang="en-US" altLang="en-IN" sz="2000" dirty="0">
                <a:solidFill>
                  <a:schemeClr val="tx1"/>
                </a:solidFill>
                <a:latin typeface="Times New Roman" panose="02020603050405020304" pitchFamily="18" charset="0"/>
                <a:cs typeface="Times New Roman" panose="02020603050405020304" pitchFamily="18" charset="0"/>
                <a:sym typeface="+mn-ea"/>
              </a:rPr>
              <a:t>Khan and M. R. Rabbani, "Chatbot as islamic finance expert (caife) when finance meets artificial intelligence", Proceedings of the 2020 4th International Symposium on Computer Science and Intelligent Control, pp. 1-5, 2020.</a:t>
            </a:r>
            <a:endParaRPr lang="en-US" sz="200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1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[9] Mohammad Monirujjaman Khan.Date of Conference: 14-16 December 2020.Development of An e-commerce Sales Chatbot.DOI: 10.1109/HONET50430.2020.9322667.</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11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[10] </a:t>
            </a:r>
            <a:r>
              <a:rPr sz="2000" dirty="0">
                <a:solidFill>
                  <a:schemeClr val="tx1"/>
                </a:solidFill>
                <a:latin typeface="Times New Roman" panose="02020603050405020304" pitchFamily="18" charset="0"/>
                <a:cs typeface="Times New Roman" panose="02020603050405020304" pitchFamily="18" charset="0"/>
                <a:sym typeface="+mn-ea"/>
              </a:rPr>
              <a:t> Norihide Kitaoka,Takahiro Kinouchi,"A response generation method of chat-bot system using input formatting and reference resolution",Date of Conference: 28-29 September 2022,Date Added to IEEE Xplore: 02 November 2022,INSPEC Accession Number: 22212574,DOI: 10.1109/ICAICTA56449.2022.9932928</a:t>
            </a:r>
            <a:endParaRPr sz="2000" dirty="0">
              <a:solidFill>
                <a:schemeClr val="tx1"/>
              </a:solidFill>
              <a:latin typeface="Times New Roman" panose="02020603050405020304" pitchFamily="18" charset="0"/>
              <a:cs typeface="Times New Roman" panose="02020603050405020304" pitchFamily="18" charset="0"/>
              <a:sym typeface="+mn-ea"/>
            </a:endParaRPr>
          </a:p>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[11] </a:t>
            </a:r>
            <a:r>
              <a:rPr lang="en-US" altLang="en-IN" sz="2000" dirty="0">
                <a:solidFill>
                  <a:schemeClr val="tx1"/>
                </a:solidFill>
                <a:latin typeface="Times New Roman" panose="02020603050405020304" pitchFamily="18" charset="0"/>
                <a:cs typeface="Times New Roman" panose="02020603050405020304" pitchFamily="18" charset="0"/>
                <a:sym typeface="+mn-ea"/>
                <a:hlinkClick r:id="rId1" action="ppaction://hlinkfile"/>
              </a:rPr>
              <a:t>https://stackoverflow.com/</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[12] </a:t>
            </a:r>
            <a:r>
              <a:rPr lang="en-US" altLang="en-IN" sz="2000" dirty="0">
                <a:solidFill>
                  <a:schemeClr val="tx1"/>
                </a:solidFill>
                <a:latin typeface="Times New Roman" panose="02020603050405020304" pitchFamily="18" charset="0"/>
                <a:cs typeface="Times New Roman" panose="02020603050405020304" pitchFamily="18" charset="0"/>
                <a:sym typeface="+mn-ea"/>
                <a:hlinkClick r:id="rId2" action="ppaction://hlinkfile"/>
              </a:rPr>
              <a:t>https://www.codegrepper.com/</a:t>
            </a:r>
            <a:endParaRPr lang="en-US" altLang="en-IN" sz="2000"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altLang="en-IN" sz="2000" dirty="0">
                <a:solidFill>
                  <a:schemeClr val="tx1"/>
                </a:solidFill>
                <a:latin typeface="Times New Roman" panose="02020603050405020304" pitchFamily="18" charset="0"/>
                <a:cs typeface="Times New Roman" panose="02020603050405020304" pitchFamily="18" charset="0"/>
                <a:sym typeface="+mn-ea"/>
              </a:rPr>
              <a:t>[13] </a:t>
            </a:r>
            <a:r>
              <a:rPr lang="en-US" altLang="en-IN" sz="2000" dirty="0">
                <a:solidFill>
                  <a:schemeClr val="tx1"/>
                </a:solidFill>
                <a:latin typeface="Times New Roman" panose="02020603050405020304" pitchFamily="18" charset="0"/>
                <a:cs typeface="Times New Roman" panose="02020603050405020304" pitchFamily="18" charset="0"/>
                <a:sym typeface="+mn-ea"/>
                <a:hlinkClick r:id="rId3" action="ppaction://hlinkfile"/>
              </a:rPr>
              <a:t>https://developer.mozillz.org/en-US/docs/</a:t>
            </a:r>
            <a:endParaRPr lang="en-US" altLang="en-IN" sz="2000" dirty="0">
              <a:solidFill>
                <a:schemeClr val="tx1"/>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3662045" y="8161655"/>
            <a:ext cx="309880" cy="706755"/>
          </a:xfrm>
          <a:prstGeom prst="rect">
            <a:avLst/>
          </a:prstGeom>
          <a:noFill/>
        </p:spPr>
        <p:txBody>
          <a:bodyPr wrap="none" rtlCol="0">
            <a:spAutoFit/>
          </a:bodyPr>
          <a:p>
            <a:pPr algn="just">
              <a:lnSpc>
                <a:spcPct val="100000"/>
              </a:lnSpc>
            </a:pPr>
            <a:endParaRPr lang="en-US" sz="2000">
              <a:latin typeface="Times New Roman" panose="02020603050405020304" pitchFamily="18" charset="0"/>
              <a:cs typeface="Times New Roman" panose="02020603050405020304" pitchFamily="18" charset="0"/>
              <a:sym typeface="+mn-ea"/>
            </a:endParaRPr>
          </a:p>
          <a:p>
            <a:pPr algn="just">
              <a:lnSpc>
                <a:spcPct val="100000"/>
              </a:lnSpc>
            </a:pPr>
            <a:endParaRPr lang="en-US" altLang="en-IN" sz="2000" dirty="0">
              <a:solidFill>
                <a:schemeClr val="tx2"/>
              </a:solidFill>
              <a:latin typeface="Times New Roman" panose="02020603050405020304" pitchFamily="18" charset="0"/>
              <a:cs typeface="Times New Roman" panose="02020603050405020304" pitchFamily="18" charset="0"/>
              <a:sym typeface="+mn-ea"/>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a:xfrm>
            <a:off x="2142075" y="682530"/>
            <a:ext cx="8911687" cy="1280890"/>
          </a:xfrm>
        </p:spPr>
        <p:txBody>
          <a:bodyPr/>
          <a:lstStyle/>
          <a:p>
            <a:r>
              <a:rPr lang="en-IN" altLang="en-US" sz="32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 </a:t>
            </a:r>
            <a:endParaRPr lang="en-US" sz="32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48623" name="Content Placeholder 2"/>
          <p:cNvSpPr>
            <a:spLocks noGrp="1"/>
          </p:cNvSpPr>
          <p:nvPr>
            <p:ph idx="1"/>
          </p:nvPr>
        </p:nvSpPr>
        <p:spPr>
          <a:xfrm>
            <a:off x="2592705" y="1687195"/>
            <a:ext cx="9133205" cy="4593590"/>
          </a:xfrm>
        </p:spPr>
        <p:txBody>
          <a:bodyPr>
            <a:noAutofit/>
          </a:bodyPr>
          <a:lstStyle/>
          <a:p>
            <a:pPr algn="just">
              <a:lnSpc>
                <a:spcPct val="150000"/>
              </a:lnSpc>
            </a:pPr>
            <a:r>
              <a:rPr lang="en-US" sz="2300">
                <a:solidFill>
                  <a:schemeClr val="tx1"/>
                </a:solidFill>
                <a:latin typeface="Times New Roman" panose="02020603050405020304" pitchFamily="18" charset="0"/>
                <a:cs typeface="Times New Roman" panose="02020603050405020304" pitchFamily="18" charset="0"/>
              </a:rPr>
              <a:t>A web based chatbot is  designed to interact with users via text or voice on a website.The purpose of web based chatbot is to provide a immediate assistance to users by answering frequently asked questions,providing information,and facilitating transactions.</a:t>
            </a:r>
            <a:endParaRPr lang="en-US" sz="23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2300">
                <a:solidFill>
                  <a:schemeClr val="tx1"/>
                </a:solidFill>
                <a:latin typeface="Times New Roman" panose="02020603050405020304" pitchFamily="18" charset="0"/>
                <a:cs typeface="Times New Roman" panose="02020603050405020304" pitchFamily="18" charset="0"/>
              </a:rPr>
              <a:t>Nowadays, a lot of corporate websites have started adopting chatbots as support, whether it be for finance or as a means of virtual contact.</a:t>
            </a:r>
            <a:endParaRPr lang="en-US" sz="230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2300">
                <a:solidFill>
                  <a:schemeClr val="tx1"/>
                </a:solidFill>
                <a:latin typeface="Times New Roman" panose="02020603050405020304" pitchFamily="18" charset="0"/>
                <a:cs typeface="Times New Roman" panose="02020603050405020304" pitchFamily="18" charset="0"/>
              </a:rPr>
              <a:t>RNN based Deep Learning</a:t>
            </a:r>
            <a:r>
              <a:rPr lang="en-IN" altLang="en-US" sz="2300">
                <a:solidFill>
                  <a:schemeClr val="tx1"/>
                </a:solidFill>
                <a:latin typeface="Times New Roman" panose="02020603050405020304" pitchFamily="18" charset="0"/>
                <a:cs typeface="Times New Roman" panose="02020603050405020304" pitchFamily="18" charset="0"/>
              </a:rPr>
              <a:t> and PyTorch</a:t>
            </a:r>
            <a:r>
              <a:rPr lang="en-US" sz="2300">
                <a:solidFill>
                  <a:schemeClr val="tx1"/>
                </a:solidFill>
                <a:latin typeface="Times New Roman" panose="02020603050405020304" pitchFamily="18" charset="0"/>
                <a:cs typeface="Times New Roman" panose="02020603050405020304" pitchFamily="18" charset="0"/>
              </a:rPr>
              <a:t> Model are the algorithms used.</a:t>
            </a:r>
            <a:endParaRPr lang="en-US" sz="2300">
              <a:solidFill>
                <a:schemeClr val="tx1"/>
              </a:solidFill>
              <a:latin typeface="Times New Roman" panose="02020603050405020304" pitchFamily="18" charset="0"/>
              <a:cs typeface="Times New Roman" panose="02020603050405020304" pitchFamily="18" charset="0"/>
            </a:endParaRPr>
          </a:p>
          <a:p>
            <a:pPr algn="just"/>
            <a:endParaRPr lang="en-US" sz="23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1937605" y="624110"/>
            <a:ext cx="8911687" cy="1280890"/>
          </a:xfrm>
        </p:spPr>
        <p:txBody>
          <a:bodyPr/>
          <a:lstStyle/>
          <a:p>
            <a:r>
              <a:rPr lang="en-IN" sz="3200" dirty="0">
                <a:solidFill>
                  <a:schemeClr val="tx1"/>
                </a:solidFill>
                <a:latin typeface="Times New Roman" panose="02020603050405020304" pitchFamily="18" charset="0"/>
                <a:cs typeface="Times New Roman" panose="02020603050405020304" pitchFamily="18" charset="0"/>
              </a:rPr>
              <a:t>OBJECTIVE</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1048625" name="Content Placeholder 2"/>
          <p:cNvSpPr>
            <a:spLocks noGrp="1"/>
          </p:cNvSpPr>
          <p:nvPr>
            <p:ph idx="1"/>
          </p:nvPr>
        </p:nvSpPr>
        <p:spPr>
          <a:xfrm>
            <a:off x="2588895" y="1905000"/>
            <a:ext cx="9337040" cy="4622800"/>
          </a:xfrm>
        </p:spPr>
        <p:txBody>
          <a:bodyPr>
            <a:noAutofit/>
          </a:bodyPr>
          <a:lstStyle/>
          <a:p>
            <a:pPr algn="just">
              <a:lnSpc>
                <a:spcPct val="150000"/>
              </a:lnSpc>
            </a:pPr>
            <a:r>
              <a:rPr lang="en-US" sz="2400" dirty="0">
                <a:solidFill>
                  <a:schemeClr val="tx1"/>
                </a:solidFill>
                <a:latin typeface="Times New Roman" panose="02020603050405020304" pitchFamily="18" charset="0"/>
                <a:cs typeface="Times New Roman" panose="02020603050405020304" pitchFamily="18" charset="0"/>
              </a:rPr>
              <a:t>An FAQ Chatbot is an easy way to help visitors, customers, or even staff get rapid access to information. Based on the format of question and answers, the chatbot will use (Machine learning)ML to identify the most appropriate answer to whatever the user types in.</a:t>
            </a:r>
            <a:endParaRPr lang="en-US" sz="24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US" sz="2400" dirty="0">
                <a:solidFill>
                  <a:schemeClr val="tx1"/>
                </a:solidFill>
                <a:latin typeface="Times New Roman" panose="02020603050405020304" pitchFamily="18" charset="0"/>
                <a:cs typeface="Times New Roman" panose="02020603050405020304" pitchFamily="18" charset="0"/>
              </a:rPr>
              <a:t>Using machine learning algorithms to increase the dataset of questions and answers and ensure that the mapping of questions and answers remain maintained every time there is an increase in the dataset.</a:t>
            </a:r>
            <a:br>
              <a:rPr lang="en-US" sz="2000" dirty="0"/>
            </a:b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060" y="-95"/>
            <a:ext cx="8911687" cy="1280890"/>
          </a:xfrm>
        </p:spPr>
        <p:txBody>
          <a:bodyPr/>
          <a:lstStyle/>
          <a:p>
            <a:r>
              <a:rPr lang="en-US" dirty="0">
                <a:latin typeface="Times New Roman" panose="02020603050405020304" pitchFamily="18" charset="0"/>
                <a:cs typeface="Times New Roman" panose="02020603050405020304" pitchFamily="18" charset="0"/>
              </a:rPr>
              <a:t>LITERATURE SURVEY</a:t>
            </a:r>
            <a:endParaRPr lang="en-IN"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ph idx="1"/>
          </p:nvPr>
        </p:nvGraphicFramePr>
        <p:xfrm>
          <a:off x="207645" y="708025"/>
          <a:ext cx="11777345" cy="6062472"/>
        </p:xfrm>
        <a:graphic>
          <a:graphicData uri="http://schemas.openxmlformats.org/drawingml/2006/table">
            <a:tbl>
              <a:tblPr firstRow="1" bandRow="1">
                <a:tableStyleId>{5C22544A-7EE6-4342-B048-85BDC9FD1C3A}</a:tableStyleId>
              </a:tblPr>
              <a:tblGrid>
                <a:gridCol w="932180"/>
                <a:gridCol w="1218565"/>
                <a:gridCol w="1842135"/>
                <a:gridCol w="2256155"/>
                <a:gridCol w="2743200"/>
                <a:gridCol w="2785110"/>
              </a:tblGrid>
              <a:tr h="365760">
                <a:tc>
                  <a:txBody>
                    <a:bodyPr/>
                    <a:lstStyle/>
                    <a:p>
                      <a:pPr algn="ctr"/>
                      <a:r>
                        <a:rPr lang="en-US" altLang="en-IN" sz="1800" dirty="0"/>
                        <a:t>S.No</a:t>
                      </a:r>
                      <a:endParaRPr lang="en-US" altLang="en-IN" sz="1800" dirty="0"/>
                    </a:p>
                  </a:txBody>
                  <a:tcPr/>
                </a:tc>
                <a:tc>
                  <a:txBody>
                    <a:bodyPr/>
                    <a:lstStyle/>
                    <a:p>
                      <a:pPr algn="ctr"/>
                      <a:r>
                        <a:rPr lang="en-US" altLang="en-IN" sz="1800" dirty="0"/>
                        <a:t>Year</a:t>
                      </a:r>
                      <a:endParaRPr lang="en-US" altLang="en-IN" sz="1800" dirty="0"/>
                    </a:p>
                  </a:txBody>
                  <a:tcPr/>
                </a:tc>
                <a:tc>
                  <a:txBody>
                    <a:bodyPr/>
                    <a:lstStyle/>
                    <a:p>
                      <a:pPr algn="ctr">
                        <a:buNone/>
                      </a:pPr>
                      <a:r>
                        <a:rPr lang="en-US" altLang="en-IN" sz="1800" dirty="0"/>
                        <a:t>Author</a:t>
                      </a:r>
                      <a:endParaRPr lang="en-US" altLang="en-IN" sz="1800" dirty="0"/>
                    </a:p>
                  </a:txBody>
                  <a:tcPr/>
                </a:tc>
                <a:tc>
                  <a:txBody>
                    <a:bodyPr/>
                    <a:lstStyle/>
                    <a:p>
                      <a:pPr algn="ctr">
                        <a:buNone/>
                      </a:pPr>
                      <a:r>
                        <a:rPr lang="en-US" altLang="en-IN" sz="1800" dirty="0"/>
                        <a:t>Title</a:t>
                      </a:r>
                      <a:endParaRPr lang="en-US" altLang="en-IN" sz="1800" dirty="0"/>
                    </a:p>
                  </a:txBody>
                  <a:tcPr/>
                </a:tc>
                <a:tc>
                  <a:txBody>
                    <a:bodyPr/>
                    <a:lstStyle/>
                    <a:p>
                      <a:pPr algn="ctr">
                        <a:buNone/>
                      </a:pPr>
                      <a:r>
                        <a:rPr lang="en-US" altLang="en-IN" sz="1800" dirty="0"/>
                        <a:t>Merits</a:t>
                      </a:r>
                      <a:endParaRPr lang="en-US" altLang="en-IN" sz="1800" dirty="0"/>
                    </a:p>
                  </a:txBody>
                  <a:tcPr/>
                </a:tc>
                <a:tc>
                  <a:txBody>
                    <a:bodyPr/>
                    <a:lstStyle/>
                    <a:p>
                      <a:pPr algn="ctr">
                        <a:buNone/>
                      </a:pPr>
                      <a:r>
                        <a:rPr lang="en-US" altLang="en-IN" sz="1800" dirty="0"/>
                        <a:t>Demerits</a:t>
                      </a:r>
                      <a:endParaRPr lang="en-US" altLang="en-IN" sz="1800" dirty="0"/>
                    </a:p>
                  </a:txBody>
                  <a:tcPr/>
                </a:tc>
              </a:tr>
              <a:tr h="2273935">
                <a:tc>
                  <a:txBody>
                    <a:bodyPr/>
                    <a:lstStyle/>
                    <a:p>
                      <a:pPr algn="ctr"/>
                      <a:r>
                        <a:rPr lang="en-US" altLang="en-IN" sz="1800" dirty="0">
                          <a:latin typeface="Times New Roman" panose="02020603050405020304" pitchFamily="18" charset="0"/>
                          <a:cs typeface="Times New Roman" panose="02020603050405020304" pitchFamily="18" charset="0"/>
                        </a:rPr>
                        <a:t>1</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altLang="en-IN" sz="1800" dirty="0">
                          <a:latin typeface="Times New Roman" panose="02020603050405020304" pitchFamily="18" charset="0"/>
                          <a:cs typeface="Times New Roman" panose="02020603050405020304" pitchFamily="18" charset="0"/>
                        </a:rPr>
                        <a:t>APR 2020</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tLang="en-IN" sz="1800" dirty="0">
                          <a:latin typeface="Times New Roman" panose="02020603050405020304" pitchFamily="18" charset="0"/>
                          <a:cs typeface="Times New Roman" panose="02020603050405020304" pitchFamily="18" charset="0"/>
                        </a:rPr>
                        <a:t>Giancarlo Sperli</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tLang="en-IN" sz="1800" dirty="0">
                          <a:latin typeface="Times New Roman" panose="02020603050405020304" pitchFamily="18" charset="0"/>
                          <a:cs typeface="Times New Roman" panose="02020603050405020304" pitchFamily="18" charset="0"/>
                        </a:rPr>
                        <a:t>A Deep Learning based Chatbot for Cultural Heritage</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lnSpc>
                          <a:spcPct val="90000"/>
                        </a:lnSpc>
                        <a:buNone/>
                      </a:pPr>
                      <a:r>
                        <a:rPr lang="en-US" altLang="en-IN" sz="1800" dirty="0">
                          <a:latin typeface="Times New Roman" panose="02020603050405020304" pitchFamily="18" charset="0"/>
                          <a:cs typeface="Times New Roman" panose="02020603050405020304" pitchFamily="18" charset="0"/>
                        </a:rPr>
                        <a:t>In this paper the proposed Chatbot is based on deep</a:t>
                      </a:r>
                      <a:endParaRPr lang="en-US" altLang="en-IN" sz="1800" dirty="0">
                        <a:latin typeface="Times New Roman" panose="02020603050405020304" pitchFamily="18" charset="0"/>
                        <a:cs typeface="Times New Roman" panose="02020603050405020304" pitchFamily="18" charset="0"/>
                      </a:endParaRPr>
                    </a:p>
                    <a:p>
                      <a:pPr algn="just">
                        <a:lnSpc>
                          <a:spcPct val="90000"/>
                        </a:lnSpc>
                        <a:buNone/>
                      </a:pPr>
                      <a:r>
                        <a:rPr lang="en-US" altLang="en-IN" sz="1800" dirty="0">
                          <a:latin typeface="Times New Roman" panose="02020603050405020304" pitchFamily="18" charset="0"/>
                          <a:cs typeface="Times New Roman" panose="02020603050405020304" pitchFamily="18" charset="0"/>
                        </a:rPr>
                        <a:t>learning techniques for supporting user’s cultural heritage path.</a:t>
                      </a:r>
                      <a:endParaRPr lang="en-US" altLang="en-IN" sz="1800" dirty="0">
                        <a:latin typeface="Times New Roman" panose="02020603050405020304" pitchFamily="18" charset="0"/>
                        <a:cs typeface="Times New Roman" panose="02020603050405020304" pitchFamily="18" charset="0"/>
                      </a:endParaRPr>
                    </a:p>
                    <a:p>
                      <a:pPr algn="just">
                        <a:lnSpc>
                          <a:spcPct val="90000"/>
                        </a:lnSpc>
                        <a:buNone/>
                      </a:pPr>
                      <a:r>
                        <a:rPr lang="en-US" altLang="en-IN" sz="1800" dirty="0">
                          <a:latin typeface="Times New Roman" panose="02020603050405020304" pitchFamily="18" charset="0"/>
                          <a:cs typeface="Times New Roman" panose="02020603050405020304" pitchFamily="18" charset="0"/>
                        </a:rPr>
                        <a:t>Moreover, the proposed Chatbot is able to respond in both Italian</a:t>
                      </a:r>
                      <a:endParaRPr lang="en-US" altLang="en-IN" sz="1800" dirty="0">
                        <a:latin typeface="Times New Roman" panose="02020603050405020304" pitchFamily="18" charset="0"/>
                        <a:cs typeface="Times New Roman" panose="02020603050405020304" pitchFamily="18" charset="0"/>
                      </a:endParaRPr>
                    </a:p>
                    <a:p>
                      <a:pPr algn="just">
                        <a:lnSpc>
                          <a:spcPct val="90000"/>
                        </a:lnSpc>
                        <a:buNone/>
                      </a:pPr>
                      <a:r>
                        <a:rPr lang="en-US" altLang="en-IN" sz="1800" dirty="0">
                          <a:latin typeface="Times New Roman" panose="02020603050405020304" pitchFamily="18" charset="0"/>
                          <a:cs typeface="Times New Roman" panose="02020603050405020304" pitchFamily="18" charset="0"/>
                        </a:rPr>
                        <a:t>and English languages.  </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altLang="en-IN" sz="1800" dirty="0">
                          <a:latin typeface="Times New Roman" panose="02020603050405020304" pitchFamily="18" charset="0"/>
                          <a:cs typeface="Times New Roman" panose="02020603050405020304" pitchFamily="18" charset="0"/>
                        </a:rPr>
                        <a:t>Future works will be devoted to extend the evaluation using a</a:t>
                      </a:r>
                      <a:endParaRPr lang="en-US" altLang="en-IN" sz="1800" dirty="0">
                        <a:latin typeface="Times New Roman" panose="02020603050405020304" pitchFamily="18" charset="0"/>
                        <a:cs typeface="Times New Roman" panose="02020603050405020304" pitchFamily="18" charset="0"/>
                      </a:endParaRPr>
                    </a:p>
                    <a:p>
                      <a:pPr algn="just">
                        <a:buNone/>
                      </a:pPr>
                      <a:r>
                        <a:rPr lang="en-US" altLang="en-IN" sz="1800" dirty="0">
                          <a:latin typeface="Times New Roman" panose="02020603050405020304" pitchFamily="18" charset="0"/>
                          <a:cs typeface="Times New Roman" panose="02020603050405020304" pitchFamily="18" charset="0"/>
                        </a:rPr>
                        <a:t>larger number of users and improving the Deep Learning approach</a:t>
                      </a:r>
                      <a:endParaRPr lang="en-US" altLang="en-IN" sz="1800" dirty="0">
                        <a:latin typeface="Times New Roman" panose="02020603050405020304" pitchFamily="18" charset="0"/>
                        <a:cs typeface="Times New Roman" panose="02020603050405020304" pitchFamily="18" charset="0"/>
                      </a:endParaRPr>
                    </a:p>
                    <a:p>
                      <a:pPr algn="just">
                        <a:buNone/>
                      </a:pPr>
                      <a:r>
                        <a:rPr lang="en-US" altLang="en-IN" sz="1800" dirty="0">
                          <a:latin typeface="Times New Roman" panose="02020603050405020304" pitchFamily="18" charset="0"/>
                          <a:cs typeface="Times New Roman" panose="02020603050405020304" pitchFamily="18" charset="0"/>
                        </a:rPr>
                        <a:t>using an online learning strategy.</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r>
              <a:tr h="3272790">
                <a:tc>
                  <a:txBody>
                    <a:bodyPr/>
                    <a:lstStyle/>
                    <a:p>
                      <a:pPr algn="ctr">
                        <a:buNone/>
                      </a:pPr>
                      <a:r>
                        <a:rPr lang="en-US" altLang="en-IN" sz="1800" dirty="0">
                          <a:latin typeface="Times New Roman" panose="02020603050405020304" pitchFamily="18" charset="0"/>
                          <a:cs typeface="Times New Roman" panose="02020603050405020304" pitchFamily="18" charset="0"/>
                        </a:rPr>
                        <a:t>2</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tLang="en-IN" sz="1800" dirty="0">
                          <a:latin typeface="Times New Roman" panose="02020603050405020304" pitchFamily="18" charset="0"/>
                          <a:cs typeface="Times New Roman" panose="02020603050405020304" pitchFamily="18" charset="0"/>
                        </a:rPr>
                        <a:t>JUN 2021</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tLang="en-IN" sz="1800" dirty="0">
                          <a:latin typeface="Times New Roman" panose="02020603050405020304" pitchFamily="18" charset="0"/>
                          <a:cs typeface="Times New Roman" panose="02020603050405020304" pitchFamily="18" charset="0"/>
                        </a:rPr>
                        <a:t>Achmad Ramaditiya,Suci Rahmatia,Aris Munawar,Octarina Nur Samijayani</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tLang="en-IN" sz="1800" dirty="0">
                          <a:latin typeface="Times New Roman" panose="02020603050405020304" pitchFamily="18" charset="0"/>
                          <a:cs typeface="Times New Roman" panose="02020603050405020304" pitchFamily="18" charset="0"/>
                        </a:rPr>
                        <a:t>Implementation Chatbot Whatsapp using Python Programming</a:t>
                      </a:r>
                      <a:endParaRPr lang="en-US" altLang="en-IN" sz="1800" dirty="0">
                        <a:latin typeface="Times New Roman" panose="02020603050405020304" pitchFamily="18" charset="0"/>
                        <a:cs typeface="Times New Roman" panose="02020603050405020304" pitchFamily="18" charset="0"/>
                      </a:endParaRPr>
                    </a:p>
                    <a:p>
                      <a:pPr algn="ctr">
                        <a:buNone/>
                      </a:pPr>
                      <a:r>
                        <a:rPr lang="en-US" altLang="en-IN" sz="1800" dirty="0">
                          <a:latin typeface="Times New Roman" panose="02020603050405020304" pitchFamily="18" charset="0"/>
                          <a:cs typeface="Times New Roman" panose="02020603050405020304" pitchFamily="18" charset="0"/>
                        </a:rPr>
                        <a:t>for Broadcast and Reply Message Automatically</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lvl="0" algn="just">
                        <a:lnSpc>
                          <a:spcPct val="90000"/>
                        </a:lnSpc>
                        <a:buNone/>
                      </a:pPr>
                      <a:r>
                        <a:rPr lang="en-US" altLang="en-IN" sz="1800" dirty="0">
                          <a:latin typeface="Times New Roman" panose="02020603050405020304" pitchFamily="18" charset="0"/>
                          <a:cs typeface="Times New Roman" panose="02020603050405020304" pitchFamily="18" charset="0"/>
                        </a:rPr>
                        <a:t>This Chatbot program is designed to be able to read messages that are not sensitive, so that if have a similar message, the message will still be read and entered into the Chatbot system. This insensitive sentence can we design according to the requests and needs in the Chatbot program.</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altLang="en-IN" sz="1800" dirty="0">
                          <a:latin typeface="Times New Roman" panose="02020603050405020304" pitchFamily="18" charset="0"/>
                          <a:cs typeface="Times New Roman" panose="02020603050405020304" pitchFamily="18" charset="0"/>
                        </a:rPr>
                        <a:t>This research can still be developed by adding a random message feature. So, the server doesn't need to save the contact number first to spread the messages. This research can also use a system that can read all messages and send them back directly without having to enter the contact's name.</a:t>
                      </a:r>
                      <a:endParaRPr lang="en-US" altLang="en-IN"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r>
            </a:tbl>
          </a:graphicData>
        </a:graphic>
      </p:graphicFrame>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53695" y="181610"/>
          <a:ext cx="11658600" cy="6440170"/>
        </p:xfrm>
        <a:graphic>
          <a:graphicData uri="http://schemas.openxmlformats.org/drawingml/2006/table">
            <a:tbl>
              <a:tblPr firstRow="1" bandRow="1">
                <a:tableStyleId>{5C22544A-7EE6-4342-B048-85BDC9FD1C3A}</a:tableStyleId>
              </a:tblPr>
              <a:tblGrid>
                <a:gridCol w="647700"/>
                <a:gridCol w="1185545"/>
                <a:gridCol w="2030095"/>
                <a:gridCol w="1536065"/>
                <a:gridCol w="3237865"/>
                <a:gridCol w="3021330"/>
              </a:tblGrid>
              <a:tr h="496570">
                <a:tc>
                  <a:txBody>
                    <a:bodyPr/>
                    <a:lstStyle/>
                    <a:p>
                      <a:pPr algn="ctr">
                        <a:buNone/>
                      </a:pPr>
                      <a:r>
                        <a:rPr lang="en-US"/>
                        <a:t>S.No</a:t>
                      </a:r>
                      <a:endParaRPr lang="en-US"/>
                    </a:p>
                  </a:txBody>
                  <a:tcPr>
                    <a:solidFill>
                      <a:schemeClr val="accent1"/>
                    </a:solidFill>
                  </a:tcPr>
                </a:tc>
                <a:tc>
                  <a:txBody>
                    <a:bodyPr/>
                    <a:lstStyle/>
                    <a:p>
                      <a:pPr algn="ctr">
                        <a:buNone/>
                      </a:pPr>
                      <a:r>
                        <a:rPr lang="en-US"/>
                        <a:t>Year</a:t>
                      </a:r>
                      <a:endParaRPr lang="en-US"/>
                    </a:p>
                  </a:txBody>
                  <a:tcPr>
                    <a:solidFill>
                      <a:schemeClr val="accent1"/>
                    </a:solidFill>
                  </a:tcPr>
                </a:tc>
                <a:tc>
                  <a:txBody>
                    <a:bodyPr/>
                    <a:lstStyle/>
                    <a:p>
                      <a:pPr algn="ctr">
                        <a:buNone/>
                      </a:pPr>
                      <a:r>
                        <a:rPr lang="en-US"/>
                        <a:t>Author</a:t>
                      </a:r>
                      <a:endParaRPr lang="en-US"/>
                    </a:p>
                  </a:txBody>
                  <a:tcPr>
                    <a:solidFill>
                      <a:schemeClr val="accent1"/>
                    </a:solidFill>
                  </a:tcPr>
                </a:tc>
                <a:tc>
                  <a:txBody>
                    <a:bodyPr/>
                    <a:lstStyle/>
                    <a:p>
                      <a:pPr algn="ctr">
                        <a:buNone/>
                      </a:pPr>
                      <a:r>
                        <a:rPr lang="en-US"/>
                        <a:t>Title</a:t>
                      </a:r>
                      <a:endParaRPr lang="en-US"/>
                    </a:p>
                  </a:txBody>
                  <a:tcPr>
                    <a:solidFill>
                      <a:schemeClr val="accent1"/>
                    </a:solidFill>
                  </a:tcPr>
                </a:tc>
                <a:tc>
                  <a:txBody>
                    <a:bodyPr/>
                    <a:lstStyle/>
                    <a:p>
                      <a:pPr algn="ctr">
                        <a:buNone/>
                      </a:pPr>
                      <a:r>
                        <a:rPr lang="en-US"/>
                        <a:t>Merits</a:t>
                      </a:r>
                      <a:endParaRPr lang="en-US"/>
                    </a:p>
                  </a:txBody>
                  <a:tcPr>
                    <a:solidFill>
                      <a:schemeClr val="accent1"/>
                    </a:solidFill>
                  </a:tcPr>
                </a:tc>
                <a:tc>
                  <a:txBody>
                    <a:bodyPr/>
                    <a:lstStyle/>
                    <a:p>
                      <a:pPr algn="ctr">
                        <a:buNone/>
                      </a:pPr>
                      <a:r>
                        <a:rPr lang="en-US"/>
                        <a:t>Demerits</a:t>
                      </a:r>
                      <a:endParaRPr lang="en-US"/>
                    </a:p>
                  </a:txBody>
                  <a:tcPr>
                    <a:solidFill>
                      <a:schemeClr val="accent1"/>
                    </a:solidFill>
                  </a:tcPr>
                </a:tc>
              </a:tr>
              <a:tr h="2025650">
                <a:tc>
                  <a:txBody>
                    <a:bodyPr/>
                    <a:lstStyle/>
                    <a:p>
                      <a:pPr algn="ctr">
                        <a:buNone/>
                      </a:pPr>
                      <a:r>
                        <a:rPr lang="en-US">
                          <a:latin typeface="Times New Roman" panose="02020603050405020304" pitchFamily="18" charset="0"/>
                          <a:cs typeface="Times New Roman" panose="02020603050405020304" pitchFamily="18" charset="0"/>
                        </a:rPr>
                        <a:t>3</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DEC 2022</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Sanjay Chakraborty,</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Hrithik Paul,</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Sayani Ghatak,</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Saroj Kumar Pandey,</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Ankit Kumar,</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Kamred Udham Singh,</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Mohd Asif Shah</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An AI-Based Medical Chatbot Model for Infectious Disease Prediction</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sz="1800" dirty="0">
                          <a:latin typeface="Times New Roman" panose="02020603050405020304" pitchFamily="18" charset="0"/>
                          <a:cs typeface="Times New Roman" panose="02020603050405020304" pitchFamily="18" charset="0"/>
                        </a:rPr>
                        <a:t>This bot offers medical-related information like doctor’s contact details, address of nearby hospitals, contact details for getting an oxygen cylinder, about the disease its symptoms, its prevalence, diagnosis, and its treatment procedures.</a:t>
                      </a:r>
                      <a:endParaRPr lang="en-US"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dirty="0">
                          <a:latin typeface="Times New Roman" panose="02020603050405020304" pitchFamily="18" charset="0"/>
                          <a:cs typeface="Times New Roman" panose="02020603050405020304" pitchFamily="18" charset="0"/>
                        </a:rPr>
                        <a:t>This medical chatbot has wide future opportunities. People in</a:t>
                      </a:r>
                      <a:endParaRPr lang="en-US" dirty="0">
                        <a:latin typeface="Times New Roman" panose="02020603050405020304" pitchFamily="18" charset="0"/>
                        <a:cs typeface="Times New Roman" panose="02020603050405020304" pitchFamily="18" charset="0"/>
                      </a:endParaRPr>
                    </a:p>
                    <a:p>
                      <a:pPr algn="just">
                        <a:buNone/>
                      </a:pPr>
                      <a:r>
                        <a:rPr lang="en-US" dirty="0">
                          <a:latin typeface="Times New Roman" panose="02020603050405020304" pitchFamily="18" charset="0"/>
                          <a:cs typeface="Times New Roman" panose="02020603050405020304" pitchFamily="18" charset="0"/>
                        </a:rPr>
                        <a:t>remote areas can also receive benefits from this. Here we use ‘TensorFlow’, which helps to build the NLP for chatbots and utilizes deep neural network architecture. </a:t>
                      </a:r>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r>
              <a:tr h="3383280">
                <a:tc>
                  <a:txBody>
                    <a:bodyPr/>
                    <a:lstStyle/>
                    <a:p>
                      <a:pPr algn="ctr">
                        <a:buNone/>
                      </a:pPr>
                      <a:r>
                        <a:rPr lang="en-US">
                          <a:latin typeface="Times New Roman" panose="02020603050405020304" pitchFamily="18" charset="0"/>
                          <a:cs typeface="Times New Roman" panose="02020603050405020304" pitchFamily="18" charset="0"/>
                        </a:rPr>
                        <a:t>4</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APR 2021</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Manik Rakhra,</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Gurram Gopinadh,</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Narasimha Sai Addepalli, </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Gurasis Singh,</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Shaik Aliraja,</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Vennapusa Siva Ganeshwar Reddy,</a:t>
                      </a:r>
                      <a:endParaRPr lang="en-US">
                        <a:latin typeface="Times New Roman" panose="02020603050405020304" pitchFamily="18" charset="0"/>
                        <a:cs typeface="Times New Roman" panose="02020603050405020304" pitchFamily="18" charset="0"/>
                      </a:endParaRPr>
                    </a:p>
                    <a:p>
                      <a:pPr algn="ctr">
                        <a:buNone/>
                      </a:pPr>
                      <a:r>
                        <a:rPr lang="en-US">
                          <a:latin typeface="Times New Roman" panose="02020603050405020304" pitchFamily="18" charset="0"/>
                          <a:cs typeface="Times New Roman" panose="02020603050405020304" pitchFamily="18" charset="0"/>
                        </a:rPr>
                        <a:t>Muthumula Navaneeswar Reddy</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E-Commerce Assistance with a Smart Chatbot using Artificial Intelligence</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sz="1800" dirty="0">
                          <a:latin typeface="Times New Roman" panose="02020603050405020304" pitchFamily="18" charset="0"/>
                          <a:cs typeface="Times New Roman" panose="02020603050405020304" pitchFamily="18" charset="0"/>
                        </a:rPr>
                        <a:t>This paper is intended to</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introduce a chatbot based on the Ecommerce engine which</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seeks to improve the user's engagement with E-Commerce</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engine. Chatbot stores a variety of answers, but can also</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consider intricate user feedback and hence includes</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appropriate answers and product recommendations.</a:t>
                      </a:r>
                      <a:endParaRPr lang="en-US"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dirty="0">
                          <a:latin typeface="Times New Roman" panose="02020603050405020304" pitchFamily="18" charset="0"/>
                          <a:cs typeface="Times New Roman" panose="02020603050405020304" pitchFamily="18" charset="0"/>
                        </a:rPr>
                        <a:t>Grammar-based data parsing is needed for efficient Chatbot applications in order for the user to comprehend the intended sentence by defining phrases that are suited to the complexities of the grammar used</a:t>
                      </a:r>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r>
            </a:tbl>
          </a:graphicData>
        </a:graphic>
      </p:graphicFrame>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66700" y="1535430"/>
          <a:ext cx="11658600" cy="4297680"/>
        </p:xfrm>
        <a:graphic>
          <a:graphicData uri="http://schemas.openxmlformats.org/drawingml/2006/table">
            <a:tbl>
              <a:tblPr firstRow="1" bandRow="1">
                <a:tableStyleId>{5C22544A-7EE6-4342-B048-85BDC9FD1C3A}</a:tableStyleId>
              </a:tblPr>
              <a:tblGrid>
                <a:gridCol w="647700"/>
                <a:gridCol w="1301750"/>
                <a:gridCol w="1913890"/>
                <a:gridCol w="1536065"/>
                <a:gridCol w="3237865"/>
                <a:gridCol w="3021330"/>
              </a:tblGrid>
              <a:tr h="496570">
                <a:tc>
                  <a:txBody>
                    <a:bodyPr/>
                    <a:lstStyle/>
                    <a:p>
                      <a:pPr algn="ctr">
                        <a:buNone/>
                      </a:pPr>
                      <a:r>
                        <a:rPr lang="en-US"/>
                        <a:t>S.No</a:t>
                      </a:r>
                      <a:endParaRPr lang="en-US"/>
                    </a:p>
                  </a:txBody>
                  <a:tcPr>
                    <a:solidFill>
                      <a:schemeClr val="accent1"/>
                    </a:solidFill>
                  </a:tcPr>
                </a:tc>
                <a:tc>
                  <a:txBody>
                    <a:bodyPr/>
                    <a:lstStyle/>
                    <a:p>
                      <a:pPr algn="ctr">
                        <a:buNone/>
                      </a:pPr>
                      <a:r>
                        <a:rPr lang="en-US"/>
                        <a:t>Year</a:t>
                      </a:r>
                      <a:endParaRPr lang="en-US"/>
                    </a:p>
                  </a:txBody>
                  <a:tcPr>
                    <a:solidFill>
                      <a:schemeClr val="accent1"/>
                    </a:solidFill>
                  </a:tcPr>
                </a:tc>
                <a:tc>
                  <a:txBody>
                    <a:bodyPr/>
                    <a:lstStyle/>
                    <a:p>
                      <a:pPr algn="ctr">
                        <a:buNone/>
                      </a:pPr>
                      <a:r>
                        <a:rPr lang="en-US"/>
                        <a:t>Author</a:t>
                      </a:r>
                      <a:endParaRPr lang="en-US"/>
                    </a:p>
                  </a:txBody>
                  <a:tcPr>
                    <a:solidFill>
                      <a:schemeClr val="accent1"/>
                    </a:solidFill>
                  </a:tcPr>
                </a:tc>
                <a:tc>
                  <a:txBody>
                    <a:bodyPr/>
                    <a:lstStyle/>
                    <a:p>
                      <a:pPr algn="ctr">
                        <a:buNone/>
                      </a:pPr>
                      <a:r>
                        <a:rPr lang="en-US"/>
                        <a:t>Title</a:t>
                      </a:r>
                      <a:endParaRPr lang="en-US"/>
                    </a:p>
                  </a:txBody>
                  <a:tcPr>
                    <a:solidFill>
                      <a:schemeClr val="accent1"/>
                    </a:solidFill>
                  </a:tcPr>
                </a:tc>
                <a:tc>
                  <a:txBody>
                    <a:bodyPr/>
                    <a:lstStyle/>
                    <a:p>
                      <a:pPr algn="ctr">
                        <a:buNone/>
                      </a:pPr>
                      <a:r>
                        <a:rPr lang="en-US"/>
                        <a:t>Merits</a:t>
                      </a:r>
                      <a:endParaRPr lang="en-US"/>
                    </a:p>
                  </a:txBody>
                  <a:tcPr>
                    <a:solidFill>
                      <a:schemeClr val="accent1"/>
                    </a:solidFill>
                  </a:tcPr>
                </a:tc>
                <a:tc>
                  <a:txBody>
                    <a:bodyPr/>
                    <a:lstStyle/>
                    <a:p>
                      <a:pPr algn="ctr">
                        <a:buNone/>
                      </a:pPr>
                      <a:r>
                        <a:rPr lang="en-US"/>
                        <a:t>Demerits</a:t>
                      </a:r>
                      <a:endParaRPr lang="en-US"/>
                    </a:p>
                  </a:txBody>
                  <a:tcPr>
                    <a:solidFill>
                      <a:schemeClr val="accent1"/>
                    </a:solidFill>
                  </a:tcPr>
                </a:tc>
              </a:tr>
              <a:tr h="2025650">
                <a:tc>
                  <a:txBody>
                    <a:bodyPr/>
                    <a:lstStyle/>
                    <a:p>
                      <a:pPr algn="ctr">
                        <a:buNone/>
                      </a:pPr>
                      <a:r>
                        <a:rPr lang="en-US">
                          <a:latin typeface="Times New Roman" panose="02020603050405020304" pitchFamily="18" charset="0"/>
                          <a:cs typeface="Times New Roman" panose="02020603050405020304" pitchFamily="18" charset="0"/>
                        </a:rPr>
                        <a:t>5</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DEC 2020</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Mohammad Monirujjaman Khan</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buNone/>
                      </a:pPr>
                      <a:r>
                        <a:rPr lang="en-US">
                          <a:latin typeface="Times New Roman" panose="02020603050405020304" pitchFamily="18" charset="0"/>
                          <a:cs typeface="Times New Roman" panose="02020603050405020304" pitchFamily="18" charset="0"/>
                        </a:rPr>
                        <a:t>Development of An e-commerce Sales Chatbot</a:t>
                      </a:r>
                      <a:endParaRPr lang="en-US">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sz="1800" dirty="0">
                          <a:latin typeface="Times New Roman" panose="02020603050405020304" pitchFamily="18" charset="0"/>
                          <a:cs typeface="Times New Roman" panose="02020603050405020304" pitchFamily="18" charset="0"/>
                        </a:rPr>
                        <a:t>The system has a visual platform to train the NLU Engine. It is a single page application which serves all the frontend login and the views as a single file whenever user browses the site, it reduces server side call, improves performance and provides a smooth experience.</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Users can handle intents, texts, entities and entity synonyms</a:t>
                      </a:r>
                      <a:endParaRPr lang="en-US" sz="1800" dirty="0">
                        <a:latin typeface="Times New Roman" panose="02020603050405020304" pitchFamily="18" charset="0"/>
                        <a:cs typeface="Times New Roman" panose="02020603050405020304" pitchFamily="18" charset="0"/>
                      </a:endParaRPr>
                    </a:p>
                    <a:p>
                      <a:pPr algn="just">
                        <a:buNone/>
                      </a:pPr>
                      <a:r>
                        <a:rPr lang="en-US" sz="1800" dirty="0">
                          <a:latin typeface="Times New Roman" panose="02020603050405020304" pitchFamily="18" charset="0"/>
                          <a:cs typeface="Times New Roman" panose="02020603050405020304" pitchFamily="18" charset="0"/>
                        </a:rPr>
                        <a:t>easily using the platform</a:t>
                      </a:r>
                      <a:endParaRPr lang="en-US" sz="18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just">
                        <a:buNone/>
                      </a:pPr>
                      <a:r>
                        <a:rPr lang="en-US" dirty="0">
                          <a:latin typeface="Times New Roman" panose="02020603050405020304" pitchFamily="18" charset="0"/>
                          <a:cs typeface="Times New Roman" panose="02020603050405020304" pitchFamily="18" charset="0"/>
                        </a:rPr>
                        <a:t>Artificial Neural Network can be used to improve the accuracy of the NLU Engine. Also, a semi supervised learning system can be implemented in order to increase the dataset. The platform can be made available to word press based system because 60% ecommerce websites are powered by woo commerce which is a word press plugin</a:t>
                      </a:r>
                      <a:endParaRPr lang="en-US"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r>
            </a:tbl>
          </a:graphicData>
        </a:graphic>
      </p:graphicFrame>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42253" y="643524"/>
            <a:ext cx="10520136" cy="886306"/>
          </a:xfrm>
        </p:spPr>
        <p:txBody>
          <a:bodyPr>
            <a:noAutofit/>
          </a:bodyPr>
          <a:lstStyle/>
          <a:p>
            <a:r>
              <a:rPr lang="en-US" sz="3200" dirty="0">
                <a:latin typeface="Times New Roman" panose="02020603050405020304" pitchFamily="18" charset="0"/>
                <a:cs typeface="Times New Roman" panose="02020603050405020304" pitchFamily="18" charset="0"/>
              </a:rPr>
              <a:t>ARCHITECTURE DESIGN</a:t>
            </a:r>
            <a:endParaRPr lang="en-IN" sz="3200" dirty="0">
              <a:latin typeface="Times New Roman" panose="02020603050405020304" pitchFamily="18" charset="0"/>
              <a:cs typeface="Times New Roman" panose="02020603050405020304" pitchFamily="18" charset="0"/>
            </a:endParaRPr>
          </a:p>
        </p:txBody>
      </p:sp>
      <p:sp>
        <p:nvSpPr>
          <p:cNvPr id="28" name="Rectangle: Rounded Corners 1"/>
          <p:cNvSpPr/>
          <p:nvPr/>
        </p:nvSpPr>
        <p:spPr>
          <a:xfrm>
            <a:off x="10241280" y="2715895"/>
            <a:ext cx="1559560" cy="129921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Times New Roman" panose="02020603050405020304" pitchFamily="18" charset="0"/>
                <a:cs typeface="Times New Roman" panose="02020603050405020304" pitchFamily="18" charset="0"/>
              </a:rPr>
              <a:t>Knowledge</a:t>
            </a:r>
            <a:endParaRPr lang="en-IN" sz="2000" b="1" dirty="0">
              <a:solidFill>
                <a:schemeClr val="tx1"/>
              </a:solidFill>
              <a:latin typeface="Times New Roman" panose="02020603050405020304" pitchFamily="18" charset="0"/>
              <a:cs typeface="Times New Roman" panose="02020603050405020304" pitchFamily="18" charset="0"/>
            </a:endParaRPr>
          </a:p>
          <a:p>
            <a:pPr algn="ctr"/>
            <a:r>
              <a:rPr lang="en-IN" sz="2000" b="1" dirty="0">
                <a:solidFill>
                  <a:schemeClr val="tx1"/>
                </a:solidFill>
                <a:latin typeface="Times New Roman" panose="02020603050405020304" pitchFamily="18" charset="0"/>
                <a:cs typeface="Times New Roman" panose="02020603050405020304" pitchFamily="18" charset="0"/>
              </a:rPr>
              <a:t>base</a:t>
            </a:r>
            <a:endParaRPr lang="en-IN" sz="2000" b="1" dirty="0">
              <a:solidFill>
                <a:schemeClr val="tx1"/>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6682910" y="2672416"/>
            <a:ext cx="1665171" cy="153041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IN" sz="2400" b="1" dirty="0">
                <a:solidFill>
                  <a:schemeClr val="tx1"/>
                </a:solidFill>
                <a:latin typeface="Times New Roman" panose="02020603050405020304" pitchFamily="18" charset="0"/>
                <a:cs typeface="Times New Roman" panose="02020603050405020304" pitchFamily="18" charset="0"/>
              </a:rPr>
              <a:t>Bot Engine</a:t>
            </a:r>
            <a:endParaRPr lang="en-US" altLang="en-IN" sz="2400" b="1" dirty="0">
              <a:solidFill>
                <a:schemeClr val="tx1"/>
              </a:solidFill>
              <a:latin typeface="Times New Roman" panose="02020603050405020304" pitchFamily="18" charset="0"/>
              <a:cs typeface="Times New Roman" panose="02020603050405020304" pitchFamily="18" charset="0"/>
            </a:endParaRPr>
          </a:p>
        </p:txBody>
      </p:sp>
      <p:cxnSp>
        <p:nvCxnSpPr>
          <p:cNvPr id="32" name="Straight Arrow Connector 31"/>
          <p:cNvCxnSpPr/>
          <p:nvPr/>
        </p:nvCxnSpPr>
        <p:spPr>
          <a:xfrm>
            <a:off x="8324248" y="3165776"/>
            <a:ext cx="1917032"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8324248" y="3714416"/>
            <a:ext cx="19170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18"/>
          <p:cNvSpPr/>
          <p:nvPr/>
        </p:nvSpPr>
        <p:spPr>
          <a:xfrm>
            <a:off x="3646371" y="1684421"/>
            <a:ext cx="1472665" cy="358059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Times New Roman" panose="02020603050405020304" pitchFamily="18" charset="0"/>
                <a:cs typeface="Times New Roman" panose="02020603050405020304" pitchFamily="18" charset="0"/>
              </a:rPr>
              <a:t>Chatbot platform</a:t>
            </a:r>
            <a:endParaRPr lang="en-IN" sz="2000" b="1" dirty="0">
              <a:solidFill>
                <a:schemeClr val="tx1"/>
              </a:solidFill>
              <a:latin typeface="Times New Roman" panose="02020603050405020304" pitchFamily="18" charset="0"/>
              <a:cs typeface="Times New Roman" panose="02020603050405020304" pitchFamily="18" charset="0"/>
            </a:endParaRPr>
          </a:p>
          <a:p>
            <a:pPr algn="ctr"/>
            <a:r>
              <a:rPr lang="en-IN" sz="2000" b="1" dirty="0">
                <a:solidFill>
                  <a:schemeClr val="tx1"/>
                </a:solidFill>
                <a:latin typeface="Times New Roman" panose="02020603050405020304" pitchFamily="18" charset="0"/>
                <a:cs typeface="Times New Roman" panose="02020603050405020304" pitchFamily="18" charset="0"/>
              </a:rPr>
              <a:t>Resides on the system</a:t>
            </a:r>
            <a:endParaRPr lang="en-IN" sz="2000" b="1" dirty="0">
              <a:solidFill>
                <a:schemeClr val="tx1"/>
              </a:solidFill>
              <a:latin typeface="Times New Roman" panose="02020603050405020304" pitchFamily="18" charset="0"/>
              <a:cs typeface="Times New Roman" panose="02020603050405020304" pitchFamily="18" charset="0"/>
            </a:endParaRPr>
          </a:p>
        </p:txBody>
      </p:sp>
      <p:cxnSp>
        <p:nvCxnSpPr>
          <p:cNvPr id="41" name="Straight Arrow Connector 40"/>
          <p:cNvCxnSpPr/>
          <p:nvPr/>
        </p:nvCxnSpPr>
        <p:spPr>
          <a:xfrm>
            <a:off x="5119036" y="3165776"/>
            <a:ext cx="15400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119036" y="3608538"/>
            <a:ext cx="15400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33134" y="2341864"/>
            <a:ext cx="1148080" cy="645160"/>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Language</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parsing</a:t>
            </a:r>
            <a:endParaRPr lang="en-IN" b="1" dirty="0">
              <a:latin typeface="Times New Roman" panose="02020603050405020304" pitchFamily="18" charset="0"/>
              <a:cs typeface="Times New Roman" panose="02020603050405020304" pitchFamily="18" charset="0"/>
            </a:endParaRPr>
          </a:p>
        </p:txBody>
      </p:sp>
      <p:sp>
        <p:nvSpPr>
          <p:cNvPr id="44" name="Rectangle 43"/>
          <p:cNvSpPr/>
          <p:nvPr/>
        </p:nvSpPr>
        <p:spPr>
          <a:xfrm>
            <a:off x="1068223" y="2655035"/>
            <a:ext cx="1307279" cy="1547194"/>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tx1"/>
              </a:solidFill>
              <a:latin typeface="Times New Roman" panose="02020603050405020304" pitchFamily="18" charset="0"/>
              <a:cs typeface="Times New Roman" panose="02020603050405020304" pitchFamily="18" charset="0"/>
            </a:endParaRPr>
          </a:p>
          <a:p>
            <a:pPr algn="ctr"/>
            <a:r>
              <a:rPr lang="en-IN" sz="2400" b="1" dirty="0">
                <a:solidFill>
                  <a:schemeClr val="tx1"/>
                </a:solidFill>
                <a:latin typeface="Times New Roman" panose="02020603050405020304" pitchFamily="18" charset="0"/>
                <a:cs typeface="Times New Roman" panose="02020603050405020304" pitchFamily="18" charset="0"/>
              </a:rPr>
              <a:t>User</a:t>
            </a:r>
            <a:endParaRPr lang="en-IN" sz="2400" b="1" dirty="0">
              <a:solidFill>
                <a:schemeClr val="tx1"/>
              </a:solidFill>
              <a:latin typeface="Times New Roman" panose="02020603050405020304" pitchFamily="18" charset="0"/>
              <a:cs typeface="Times New Roman" panose="02020603050405020304" pitchFamily="18" charset="0"/>
            </a:endParaRPr>
          </a:p>
          <a:p>
            <a:pPr algn="ctr"/>
            <a:endParaRPr lang="en-IN" sz="2400" b="1" dirty="0">
              <a:solidFill>
                <a:schemeClr val="tx1"/>
              </a:solidFill>
              <a:latin typeface="Times New Roman" panose="02020603050405020304" pitchFamily="18" charset="0"/>
              <a:cs typeface="Times New Roman" panose="02020603050405020304" pitchFamily="18" charset="0"/>
            </a:endParaRPr>
          </a:p>
        </p:txBody>
      </p:sp>
      <p:cxnSp>
        <p:nvCxnSpPr>
          <p:cNvPr id="45" name="Straight Arrow Connector 44"/>
          <p:cNvCxnSpPr/>
          <p:nvPr/>
        </p:nvCxnSpPr>
        <p:spPr>
          <a:xfrm>
            <a:off x="2390107" y="2849078"/>
            <a:ext cx="12416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404712" y="3994484"/>
            <a:ext cx="12416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28090" y="1890964"/>
            <a:ext cx="1116330" cy="922020"/>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Natural </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language </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question</a:t>
            </a:r>
            <a:endParaRPr lang="en-IN" b="1"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559535" y="4319638"/>
            <a:ext cx="1116330" cy="1198880"/>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Natural </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language </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answer</a:t>
            </a:r>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MODULES AND IT’S DESCRIPTION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2588895" y="2133600"/>
            <a:ext cx="8143240" cy="1308735"/>
          </a:xfrm>
        </p:spPr>
        <p:txBody>
          <a:bodyPr/>
          <a:p>
            <a:pPr marL="0" indent="0" algn="just">
              <a:lnSpc>
                <a:spcPct val="130000"/>
              </a:lnSpc>
              <a:buNone/>
            </a:pPr>
            <a:r>
              <a:rPr lang="en-US" b="1">
                <a:solidFill>
                  <a:schemeClr val="tx1"/>
                </a:solidFill>
                <a:latin typeface="Times New Roman" panose="02020603050405020304" pitchFamily="18" charset="0"/>
                <a:cs typeface="Times New Roman" panose="02020603050405020304" pitchFamily="18" charset="0"/>
              </a:rPr>
              <a:t>User:</a:t>
            </a:r>
            <a:r>
              <a:rPr lang="en-US"/>
              <a:t> </a:t>
            </a:r>
            <a:r>
              <a:rPr lang="en-US">
                <a:solidFill>
                  <a:schemeClr val="tx1"/>
                </a:solidFill>
                <a:latin typeface="Times New Roman" panose="02020603050405020304" pitchFamily="18" charset="0"/>
                <a:cs typeface="Times New Roman" panose="02020603050405020304" pitchFamily="18" charset="0"/>
              </a:rPr>
              <a:t>The user enters their query in the chatbot and the chatbot produces the response based on the trained datasets.</a:t>
            </a:r>
            <a:r>
              <a:rPr lang="en-US"/>
              <a:t> </a:t>
            </a:r>
            <a:endParaRPr lang="en-US"/>
          </a:p>
        </p:txBody>
      </p:sp>
      <p:pic>
        <p:nvPicPr>
          <p:cNvPr id="4" name="Content Placeholder 3" descr="Screenshot (222)"/>
          <p:cNvPicPr>
            <a:picLocks noChangeAspect="1"/>
          </p:cNvPicPr>
          <p:nvPr>
            <p:ph sz="half" idx="2"/>
          </p:nvPr>
        </p:nvPicPr>
        <p:blipFill>
          <a:blip r:embed="rId1"/>
          <a:srcRect l="20241" t="45253" r="41852" b="27520"/>
          <a:stretch>
            <a:fillRect/>
          </a:stretch>
        </p:blipFill>
        <p:spPr>
          <a:xfrm>
            <a:off x="2840355" y="3442335"/>
            <a:ext cx="7357745" cy="3108325"/>
          </a:xfrm>
          <a:prstGeom prst="rect">
            <a:avLst/>
          </a:prstGeom>
        </p:spPr>
      </p:pic>
    </p:spTree>
  </p:cSld>
  <p:clrMapOvr>
    <a:masterClrMapping/>
  </p:clrMapOvr>
  <p:transition>
    <p:fade thruBlk="1"/>
  </p:transition>
</p:sld>
</file>

<file path=ppt/theme/theme1.xml><?xml version="1.0" encoding="utf-8"?>
<a:theme xmlns:a="http://schemas.openxmlformats.org/drawingml/2006/main" name="Wisp">
  <a:themeElements>
    <a:clrScheme nam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66FF"/>
      </a:hlink>
      <a:folHlink>
        <a:srgbClr val="7030A0"/>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isp">
  <a:themeElements>
    <a:clrScheme nam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0066FF"/>
      </a:hlink>
      <a:folHlink>
        <a:srgbClr val="7030A0"/>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9255</Words>
  <Application>WPS Presentation</Application>
  <PresentationFormat>Widescreen</PresentationFormat>
  <Paragraphs>280</Paragraphs>
  <Slides>28</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28</vt:i4>
      </vt:variant>
    </vt:vector>
  </HeadingPairs>
  <TitlesOfParts>
    <vt:vector size="41" baseType="lpstr">
      <vt:lpstr>Arial</vt:lpstr>
      <vt:lpstr>SimSun</vt:lpstr>
      <vt:lpstr>Wingdings</vt:lpstr>
      <vt:lpstr>Wingdings 3</vt:lpstr>
      <vt:lpstr>Arial</vt:lpstr>
      <vt:lpstr>Times New Roman</vt:lpstr>
      <vt:lpstr>Century Gothic</vt:lpstr>
      <vt:lpstr>Microsoft YaHei</vt:lpstr>
      <vt:lpstr>Arial Unicode MS</vt:lpstr>
      <vt:lpstr>Calibri</vt:lpstr>
      <vt:lpstr>Segoe UI</vt:lpstr>
      <vt:lpstr>Wisp</vt:lpstr>
      <vt:lpstr>1_Wisp</vt:lpstr>
      <vt:lpstr>I N F O B O T  WEB BASED CHATBOT </vt:lpstr>
      <vt:lpstr>OUTLINE</vt:lpstr>
      <vt:lpstr>ABSTRACT </vt:lpstr>
      <vt:lpstr>OBJECTIVE</vt:lpstr>
      <vt:lpstr>LITERATURE SURVEY</vt:lpstr>
      <vt:lpstr>PowerPoint 演示文稿</vt:lpstr>
      <vt:lpstr>PowerPoint 演示文稿</vt:lpstr>
      <vt:lpstr>ARCHITECTURE DESIGN</vt:lpstr>
      <vt:lpstr>MODULES AND IT’S DESCRIPTION</vt:lpstr>
      <vt:lpstr>MODULES AND IT’S DESCRIPTION</vt:lpstr>
      <vt:lpstr>MODULES AND IT’S DESCRIPTION</vt:lpstr>
      <vt:lpstr>MODULES AND IT’S DESCRIPTION</vt:lpstr>
      <vt:lpstr>IMPLEMENTATION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 AND FUTURE WORK </vt:lpstr>
      <vt:lpstr>CONCLUSION AND FUTURE WORK </vt:lpstr>
      <vt:lpstr>JOURNAL PUBLICATION </vt:lpstr>
      <vt:lpstr>JOURNAL PUBLICATION CERTIFICATIONS</vt:lpstr>
      <vt:lpstr>PowerPoint 演示文稿</vt:lpstr>
      <vt:lpstr>REFERENCES </vt:lpstr>
      <vt:lpstr>REFERENCES </vt:lpstr>
      <vt:lpstr>REFERENCES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N F O B O T  WEB BASED CHATBOT</dc:title>
  <dc:creator>Jhanani R S</dc:creator>
  <cp:lastModifiedBy>Ratnakumar A</cp:lastModifiedBy>
  <cp:revision>36</cp:revision>
  <dcterms:created xsi:type="dcterms:W3CDTF">2023-03-13T11:35:00Z</dcterms:created>
  <dcterms:modified xsi:type="dcterms:W3CDTF">2023-05-18T19:19:04Z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D2346A05C0F64E36809314DA24539B49</vt:lpwstr>
  </property>
  <property fmtid="{D5CDD505-2E9C-101B-9397-08002B2CF9AE}" pid="3" name="KSOProductBuildVer">
    <vt:lpwstr>1033-11.2.0.11537</vt:lpwstr>
  </property>
</Properties>
</file>